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2"/>
  </p:notesMasterIdLst>
  <p:sldIdLst>
    <p:sldId id="256" r:id="rId2"/>
    <p:sldId id="271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6" r:id="rId11"/>
    <p:sldId id="278" r:id="rId12"/>
    <p:sldId id="277" r:id="rId13"/>
    <p:sldId id="262" r:id="rId14"/>
    <p:sldId id="274" r:id="rId15"/>
    <p:sldId id="279" r:id="rId16"/>
    <p:sldId id="275" r:id="rId17"/>
    <p:sldId id="282" r:id="rId18"/>
    <p:sldId id="270" r:id="rId19"/>
    <p:sldId id="272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1515"/>
    <a:srgbClr val="134A84"/>
    <a:srgbClr val="E05055"/>
    <a:srgbClr val="FFC6C6"/>
    <a:srgbClr val="63A4F7"/>
    <a:srgbClr val="FFFFFF"/>
    <a:srgbClr val="7BF7A7"/>
    <a:srgbClr val="FBE1CB"/>
    <a:srgbClr val="D71F25"/>
    <a:srgbClr val="DB3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CBE6D-A9BE-43AC-9A2F-D7910D234D4E}" v="307" dt="2024-11-21T08:15:04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11DAC-B70D-41E5-84A7-D4F4A362EE1A}" type="datetimeFigureOut">
              <a:rPr lang="en-AE" smtClean="0"/>
              <a:t>22/11/2024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1E2AC-12DC-414A-A169-D1AADB6F7D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2643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14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7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5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02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3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6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4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1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1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he Coca-Cola and Pepsi Duopoly: The Secret Ingredients">
            <a:extLst>
              <a:ext uri="{FF2B5EF4-FFF2-40B4-BE49-F238E27FC236}">
                <a16:creationId xmlns:a16="http://schemas.microsoft.com/office/drawing/2014/main" id="{5A5CC4EB-7EE2-F9E1-95B9-D39A84DD7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r="4790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85CC1-5EF9-AEB8-98CE-D19A1D41E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GB" sz="6600" b="1" i="0" dirty="0">
                <a:solidFill>
                  <a:schemeClr val="bg1"/>
                </a:solidFill>
                <a:effectLst/>
                <a:latin typeface="system-ui"/>
              </a:rPr>
              <a:t>Understanding </a:t>
            </a:r>
            <a:br>
              <a:rPr lang="en-GB" sz="6600" b="1" i="0" dirty="0">
                <a:solidFill>
                  <a:schemeClr val="bg1"/>
                </a:solidFill>
                <a:effectLst/>
                <a:latin typeface="system-ui"/>
              </a:rPr>
            </a:br>
            <a:r>
              <a:rPr lang="en-GB" sz="66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Pepsi</a:t>
            </a:r>
            <a:r>
              <a:rPr lang="en-GB" sz="6600" b="1" i="0" dirty="0">
                <a:solidFill>
                  <a:schemeClr val="bg1"/>
                </a:solidFill>
                <a:effectLst/>
                <a:latin typeface="system-ui"/>
              </a:rPr>
              <a:t> and </a:t>
            </a:r>
            <a:r>
              <a:rPr lang="en-GB" sz="66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Coca-Cola</a:t>
            </a:r>
            <a:endParaRPr lang="en-AE" sz="6600" dirty="0">
              <a:ln>
                <a:solidFill>
                  <a:schemeClr val="bg1"/>
                </a:solidFill>
              </a:ln>
              <a:solidFill>
                <a:srgbClr val="D41515"/>
              </a:solidFill>
            </a:endParaRPr>
          </a:p>
        </p:txBody>
      </p:sp>
      <p:sp>
        <p:nvSpPr>
          <p:cNvPr id="1046" name="Rectangle: Rounded Corners 104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0135C-DC84-BEC7-8D93-7F49E9C7B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/>
          </a:bodyPr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Trends, Sentiment, and Brand Fit                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2024-11-22</a:t>
            </a:r>
            <a:endParaRPr lang="en-AE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Picture 4" descr="Reddit - Wikipedia">
            <a:extLst>
              <a:ext uri="{FF2B5EF4-FFF2-40B4-BE49-F238E27FC236}">
                <a16:creationId xmlns:a16="http://schemas.microsoft.com/office/drawing/2014/main" id="{49FC1C10-C03F-DB1A-7E0D-1DB18C40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80" y="4537609"/>
            <a:ext cx="880537" cy="8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82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1149" y="1184063"/>
            <a:ext cx="3438144" cy="1222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Vectorizer</a:t>
            </a:r>
            <a:r>
              <a:rPr lang="th-TH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&amp;</a:t>
            </a:r>
            <a:endParaRPr lang="en-GB" sz="4000" b="1" i="0" dirty="0">
              <a:ln>
                <a:solidFill>
                  <a:schemeClr val="bg1"/>
                </a:solidFill>
              </a:ln>
              <a:solidFill>
                <a:srgbClr val="134A84"/>
              </a:solidFill>
              <a:effectLst/>
              <a:latin typeface="system-u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Tokenizer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70636"/>
            <a:ext cx="3438906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b="1" dirty="0"/>
              <a:t>Preprocessing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Set all text to lowercase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Remove English stop words and related words with </a:t>
            </a:r>
            <a:r>
              <a:rPr lang="en-US" dirty="0" err="1">
                <a:solidFill>
                  <a:srgbClr val="D41515"/>
                </a:solidFill>
              </a:rPr>
              <a:t>coca-cola</a:t>
            </a:r>
            <a:r>
              <a:rPr lang="en-US" dirty="0"/>
              <a:t> and </a:t>
            </a:r>
            <a:r>
              <a:rPr lang="en-US" dirty="0" err="1">
                <a:solidFill>
                  <a:srgbClr val="134A84"/>
                </a:solidFill>
              </a:rPr>
              <a:t>pepsi</a:t>
            </a:r>
            <a:endParaRPr lang="en-US" dirty="0">
              <a:solidFill>
                <a:srgbClr val="134A84"/>
              </a:solidFill>
            </a:endParaRP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CA77-A089-2DE5-F1F6-74DF7540FE49}"/>
              </a:ext>
            </a:extLst>
          </p:cNvPr>
          <p:cNvSpPr/>
          <p:nvPr/>
        </p:nvSpPr>
        <p:spPr>
          <a:xfrm rot="20977764">
            <a:off x="4109724" y="1095553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B0036-F9B3-B955-EC44-7D149BECB04E}"/>
              </a:ext>
            </a:extLst>
          </p:cNvPr>
          <p:cNvSpPr/>
          <p:nvPr/>
        </p:nvSpPr>
        <p:spPr>
          <a:xfrm rot="621401">
            <a:off x="8164366" y="469873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epsico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B230-633E-BFC9-55EC-2795FC55A52C}"/>
              </a:ext>
            </a:extLst>
          </p:cNvPr>
          <p:cNvSpPr/>
          <p:nvPr/>
        </p:nvSpPr>
        <p:spPr>
          <a:xfrm rot="21357495">
            <a:off x="4859521" y="469873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coke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7F0A4-F659-1F21-D414-1D2DC869579C}"/>
              </a:ext>
            </a:extLst>
          </p:cNvPr>
          <p:cNvSpPr/>
          <p:nvPr/>
        </p:nvSpPr>
        <p:spPr>
          <a:xfrm rot="21353967">
            <a:off x="6682101" y="90284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coca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C9E66-4248-1BAB-786B-A23888138425}"/>
              </a:ext>
            </a:extLst>
          </p:cNvPr>
          <p:cNvSpPr/>
          <p:nvPr/>
        </p:nvSpPr>
        <p:spPr>
          <a:xfrm rot="604232">
            <a:off x="9372364" y="105155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cola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3785AD-28FF-2A59-6382-F8C20ECE8BF0}"/>
              </a:ext>
            </a:extLst>
          </p:cNvPr>
          <p:cNvSpPr/>
          <p:nvPr/>
        </p:nvSpPr>
        <p:spPr>
          <a:xfrm>
            <a:off x="5883202" y="2180246"/>
            <a:ext cx="4590288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/>
                <a:latin typeface="Arial Rounded MT Bold" panose="020F0704030504030204" pitchFamily="34" charset="0"/>
              </a:rPr>
              <a:t>I, of, on, a, for, with, the, at, from, in, ?, …. </a:t>
            </a:r>
            <a:endParaRPr lang="en-US" sz="4400" b="1" cap="none" spc="0" dirty="0">
              <a:ln/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67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70636"/>
            <a:ext cx="3438906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b="1" dirty="0"/>
              <a:t>Preprocessing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Set all text to lowercase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Remove English stop words and related words with </a:t>
            </a:r>
            <a:r>
              <a:rPr lang="en-US" dirty="0" err="1">
                <a:solidFill>
                  <a:srgbClr val="D41515"/>
                </a:solidFill>
              </a:rPr>
              <a:t>coca-cola</a:t>
            </a:r>
            <a:r>
              <a:rPr lang="en-US" dirty="0"/>
              <a:t> and </a:t>
            </a:r>
            <a:r>
              <a:rPr lang="en-US" dirty="0" err="1">
                <a:solidFill>
                  <a:srgbClr val="134A84"/>
                </a:solidFill>
              </a:rPr>
              <a:t>pepsi</a:t>
            </a:r>
            <a:endParaRPr lang="en-US" dirty="0">
              <a:solidFill>
                <a:srgbClr val="134A84"/>
              </a:solidFill>
            </a:endParaRP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CA77-A089-2DE5-F1F6-74DF7540FE49}"/>
              </a:ext>
            </a:extLst>
          </p:cNvPr>
          <p:cNvSpPr/>
          <p:nvPr/>
        </p:nvSpPr>
        <p:spPr>
          <a:xfrm rot="20977764">
            <a:off x="4109724" y="1109893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B0036-F9B3-B955-EC44-7D149BECB04E}"/>
              </a:ext>
            </a:extLst>
          </p:cNvPr>
          <p:cNvSpPr/>
          <p:nvPr/>
        </p:nvSpPr>
        <p:spPr>
          <a:xfrm rot="621401">
            <a:off x="8154534" y="467005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epsico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B230-633E-BFC9-55EC-2795FC55A52C}"/>
              </a:ext>
            </a:extLst>
          </p:cNvPr>
          <p:cNvSpPr/>
          <p:nvPr/>
        </p:nvSpPr>
        <p:spPr>
          <a:xfrm rot="21357495">
            <a:off x="4849689" y="467005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coke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7F0A4-F659-1F21-D414-1D2DC869579C}"/>
              </a:ext>
            </a:extLst>
          </p:cNvPr>
          <p:cNvSpPr/>
          <p:nvPr/>
        </p:nvSpPr>
        <p:spPr>
          <a:xfrm rot="21353967">
            <a:off x="6682101" y="91718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coca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C9E66-4248-1BAB-786B-A23888138425}"/>
              </a:ext>
            </a:extLst>
          </p:cNvPr>
          <p:cNvSpPr/>
          <p:nvPr/>
        </p:nvSpPr>
        <p:spPr>
          <a:xfrm rot="604232">
            <a:off x="9372364" y="106589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cola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3785AD-28FF-2A59-6382-F8C20ECE8BF0}"/>
              </a:ext>
            </a:extLst>
          </p:cNvPr>
          <p:cNvSpPr/>
          <p:nvPr/>
        </p:nvSpPr>
        <p:spPr>
          <a:xfrm>
            <a:off x="5800771" y="2843316"/>
            <a:ext cx="45902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latin typeface="Arial Rounded MT Bold" panose="020F0704030504030204" pitchFamily="34" charset="0"/>
              </a:rPr>
              <a:t>Stop Words</a:t>
            </a:r>
            <a:endParaRPr lang="en-US" sz="5400" b="1" cap="none" spc="0" dirty="0">
              <a:ln/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12723-B21F-0E89-AD5C-3E76278415A0}"/>
              </a:ext>
            </a:extLst>
          </p:cNvPr>
          <p:cNvSpPr txBox="1"/>
          <p:nvPr/>
        </p:nvSpPr>
        <p:spPr>
          <a:xfrm>
            <a:off x="401149" y="1184063"/>
            <a:ext cx="3438144" cy="1222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Vectorizer</a:t>
            </a:r>
            <a:r>
              <a:rPr lang="th-TH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&amp;</a:t>
            </a:r>
            <a:endParaRPr lang="en-GB" sz="4000" b="1" i="0" dirty="0">
              <a:ln>
                <a:solidFill>
                  <a:schemeClr val="bg1"/>
                </a:solidFill>
              </a:ln>
              <a:solidFill>
                <a:srgbClr val="134A84"/>
              </a:solidFill>
              <a:effectLst/>
              <a:latin typeface="system-u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Tokenizer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70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70636"/>
            <a:ext cx="3438906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b="1" dirty="0"/>
              <a:t>Preprocessing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Set all text to lowercase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Remove English stop words and related words with </a:t>
            </a:r>
            <a:r>
              <a:rPr lang="en-US" dirty="0" err="1">
                <a:solidFill>
                  <a:srgbClr val="D41515"/>
                </a:solidFill>
              </a:rPr>
              <a:t>coca-cola</a:t>
            </a:r>
            <a:r>
              <a:rPr lang="en-US" dirty="0"/>
              <a:t> and </a:t>
            </a:r>
            <a:r>
              <a:rPr lang="en-US" dirty="0" err="1">
                <a:solidFill>
                  <a:srgbClr val="134A84"/>
                </a:solidFill>
              </a:rPr>
              <a:t>pepsi</a:t>
            </a:r>
            <a:endParaRPr lang="en-US" dirty="0">
              <a:solidFill>
                <a:srgbClr val="134A84"/>
              </a:solidFill>
            </a:endParaRP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CA77-A089-2DE5-F1F6-74DF7540FE49}"/>
              </a:ext>
            </a:extLst>
          </p:cNvPr>
          <p:cNvSpPr/>
          <p:nvPr/>
        </p:nvSpPr>
        <p:spPr>
          <a:xfrm rot="20977764">
            <a:off x="4109724" y="1109893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B0036-F9B3-B955-EC44-7D149BECB04E}"/>
              </a:ext>
            </a:extLst>
          </p:cNvPr>
          <p:cNvSpPr/>
          <p:nvPr/>
        </p:nvSpPr>
        <p:spPr>
          <a:xfrm rot="621401">
            <a:off x="8154534" y="465735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epsico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B230-633E-BFC9-55EC-2795FC55A52C}"/>
              </a:ext>
            </a:extLst>
          </p:cNvPr>
          <p:cNvSpPr/>
          <p:nvPr/>
        </p:nvSpPr>
        <p:spPr>
          <a:xfrm rot="21357495">
            <a:off x="4849689" y="465735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coke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7F0A4-F659-1F21-D414-1D2DC869579C}"/>
              </a:ext>
            </a:extLst>
          </p:cNvPr>
          <p:cNvSpPr/>
          <p:nvPr/>
        </p:nvSpPr>
        <p:spPr>
          <a:xfrm rot="21353967">
            <a:off x="6682101" y="91718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coca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C9E66-4248-1BAB-786B-A23888138425}"/>
              </a:ext>
            </a:extLst>
          </p:cNvPr>
          <p:cNvSpPr/>
          <p:nvPr/>
        </p:nvSpPr>
        <p:spPr>
          <a:xfrm rot="604232">
            <a:off x="9372364" y="106589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cola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0679E939-12F0-1545-C743-7D2E4D1B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435" y="1180636"/>
            <a:ext cx="940264" cy="940264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BAFBD0F0-2E2F-B169-966A-139E76D21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4252" y="970203"/>
            <a:ext cx="940264" cy="940264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F999ABF2-F1FF-EFA6-AD2A-B3DD75D8B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8477" y="1075786"/>
            <a:ext cx="940264" cy="940264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AC78E358-F9E7-5878-AEFF-A71D82476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2524" y="4649899"/>
            <a:ext cx="1062501" cy="1062501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78B8554F-E17C-DDC3-3FC0-335B1F0F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4683" y="4649898"/>
            <a:ext cx="1062501" cy="10625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2DF1A5-6B96-894A-F13C-18736C860F9B}"/>
              </a:ext>
            </a:extLst>
          </p:cNvPr>
          <p:cNvSpPr/>
          <p:nvPr/>
        </p:nvSpPr>
        <p:spPr>
          <a:xfrm>
            <a:off x="5800771" y="2843316"/>
            <a:ext cx="45902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latin typeface="Arial Rounded MT Bold" panose="020F0704030504030204" pitchFamily="34" charset="0"/>
              </a:rPr>
              <a:t>Stop Words</a:t>
            </a:r>
            <a:endParaRPr lang="en-US" sz="5400" b="1" cap="none" spc="0" dirty="0">
              <a:ln/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C0539DDF-14C1-E8B7-6071-2E039295D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7838" y="2326904"/>
            <a:ext cx="1956154" cy="1956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662B5-69F2-F15D-59BF-89EF64ABEAAA}"/>
              </a:ext>
            </a:extLst>
          </p:cNvPr>
          <p:cNvSpPr txBox="1"/>
          <p:nvPr/>
        </p:nvSpPr>
        <p:spPr>
          <a:xfrm>
            <a:off x="401149" y="1184063"/>
            <a:ext cx="3438144" cy="1222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Vectorizer</a:t>
            </a:r>
            <a:r>
              <a:rPr lang="th-TH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&amp;</a:t>
            </a:r>
            <a:endParaRPr lang="en-GB" sz="4000" b="1" i="0" dirty="0">
              <a:ln>
                <a:solidFill>
                  <a:schemeClr val="bg1"/>
                </a:solidFill>
              </a:ln>
              <a:solidFill>
                <a:srgbClr val="134A84"/>
              </a:solidFill>
              <a:effectLst/>
              <a:latin typeface="system-u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Tokenizer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021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blue and red bars&#10;&#10;Description automatically generated">
            <a:extLst>
              <a:ext uri="{FF2B5EF4-FFF2-40B4-BE49-F238E27FC236}">
                <a16:creationId xmlns:a16="http://schemas.microsoft.com/office/drawing/2014/main" id="{93D2A8E2-20FE-C509-C020-1B4EEE577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" r="7486"/>
          <a:stretch/>
        </p:blipFill>
        <p:spPr>
          <a:xfrm>
            <a:off x="4027932" y="986825"/>
            <a:ext cx="7853113" cy="5257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0387" y="1129061"/>
            <a:ext cx="3438144" cy="1245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Type of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Vectorizer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70636"/>
            <a:ext cx="3438906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Count vectorizer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TF-IDF vectorizer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r>
              <a:rPr lang="en-US" sz="1600" b="1" dirty="0"/>
              <a:t>The Train score increased     </a:t>
            </a:r>
          </a:p>
          <a:p>
            <a:pPr marL="114300">
              <a:spcAft>
                <a:spcPts val="600"/>
              </a:spcAft>
            </a:pPr>
            <a:r>
              <a:rPr lang="en-US" sz="1600" dirty="0"/>
              <a:t>when using the TF-IDF vectorizer. But not impact with Test Score</a:t>
            </a:r>
          </a:p>
        </p:txBody>
      </p:sp>
    </p:spTree>
    <p:extLst>
      <p:ext uri="{BB962C8B-B14F-4D97-AF65-F5344CB8AC3E}">
        <p14:creationId xmlns:p14="http://schemas.microsoft.com/office/powerpoint/2010/main" val="277435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1149" y="1067640"/>
            <a:ext cx="3438144" cy="12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Type of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Tokenizer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Content Placeholder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EF984B26-FE4F-E06B-D741-0C070746F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r="7934"/>
          <a:stretch/>
        </p:blipFill>
        <p:spPr>
          <a:xfrm>
            <a:off x="4000421" y="880110"/>
            <a:ext cx="8068699" cy="5386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38856"/>
            <a:ext cx="3329793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None 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Lemmatizer</a:t>
            </a:r>
            <a:endParaRPr lang="en-US" b="1" dirty="0"/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Stemmer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th-TH" sz="1200" b="1" dirty="0"/>
          </a:p>
          <a:p>
            <a:pPr marL="114300">
              <a:spcAft>
                <a:spcPts val="600"/>
              </a:spcAft>
            </a:pPr>
            <a:endParaRPr lang="en-US" sz="1200" b="1" dirty="0"/>
          </a:p>
          <a:p>
            <a:pPr marL="114300">
              <a:spcAft>
                <a:spcPts val="600"/>
              </a:spcAft>
            </a:pPr>
            <a:r>
              <a:rPr lang="en-US" sz="1600" b="1" dirty="0"/>
              <a:t>Not using a tokenizer </a:t>
            </a:r>
            <a:r>
              <a:rPr lang="en-US" sz="1600" dirty="0"/>
              <a:t>resulted in the highest scores for both train and test</a:t>
            </a:r>
            <a:r>
              <a:rPr lang="th-TH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47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1149" y="1046361"/>
            <a:ext cx="3438144" cy="1222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Other vectorizer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Parameters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38856"/>
            <a:ext cx="3329793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Max features 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Max DF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Token pattern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th-TH" sz="1200" b="1" dirty="0"/>
          </a:p>
          <a:p>
            <a:pPr marL="114300">
              <a:spcAft>
                <a:spcPts val="600"/>
              </a:spcAft>
            </a:pPr>
            <a:endParaRPr lang="en-US" sz="1200" b="1" dirty="0"/>
          </a:p>
          <a:p>
            <a:pPr marL="114300">
              <a:spcAft>
                <a:spcPts val="600"/>
              </a:spcAft>
            </a:pPr>
            <a:r>
              <a:rPr lang="en-US" sz="1600" dirty="0"/>
              <a:t>These parameters  </a:t>
            </a:r>
            <a:r>
              <a:rPr lang="en-US" sz="1600" b="1" dirty="0"/>
              <a:t>did not affect the scores</a:t>
            </a:r>
            <a:r>
              <a:rPr lang="en-US" sz="1600" dirty="0"/>
              <a:t> for any of  the models.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EF4FB-AF97-643F-5B1D-8FCAB9B94F53}"/>
              </a:ext>
            </a:extLst>
          </p:cNvPr>
          <p:cNvSpPr txBox="1"/>
          <p:nvPr/>
        </p:nvSpPr>
        <p:spPr>
          <a:xfrm>
            <a:off x="5468537" y="1195709"/>
            <a:ext cx="6030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However, for the Naïve Bayes Model: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AD009-AC23-2106-F2E4-58A7254105D9}"/>
              </a:ext>
            </a:extLst>
          </p:cNvPr>
          <p:cNvSpPr txBox="1"/>
          <p:nvPr/>
        </p:nvSpPr>
        <p:spPr>
          <a:xfrm>
            <a:off x="5305471" y="501802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dirty="0"/>
              <a:t>These parameters can help reduce the gap between training and testing scores, resulting in less overfitting.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6D9A9-8C6E-CE5D-F0BB-A0D9071C732D}"/>
              </a:ext>
            </a:extLst>
          </p:cNvPr>
          <p:cNvSpPr txBox="1"/>
          <p:nvPr/>
        </p:nvSpPr>
        <p:spPr>
          <a:xfrm>
            <a:off x="6721171" y="2749614"/>
            <a:ext cx="308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8D6AD-2BE9-281C-F693-A2D3DEA34660}"/>
              </a:ext>
            </a:extLst>
          </p:cNvPr>
          <p:cNvSpPr txBox="1"/>
          <p:nvPr/>
        </p:nvSpPr>
        <p:spPr>
          <a:xfrm>
            <a:off x="6196827" y="3351513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(1, 1)</a:t>
            </a:r>
            <a:endParaRPr lang="en-AE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4A286-1920-30D1-1C3D-9E81A34A583F}"/>
              </a:ext>
            </a:extLst>
          </p:cNvPr>
          <p:cNvSpPr txBox="1"/>
          <p:nvPr/>
        </p:nvSpPr>
        <p:spPr>
          <a:xfrm>
            <a:off x="5682264" y="2570138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4A97"/>
                </a:solidFill>
              </a:rPr>
              <a:t>n_grams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D818A-026B-5A91-1ACE-4C7CB9C75DCA}"/>
              </a:ext>
            </a:extLst>
          </p:cNvPr>
          <p:cNvSpPr txBox="1"/>
          <p:nvPr/>
        </p:nvSpPr>
        <p:spPr>
          <a:xfrm>
            <a:off x="9004169" y="2570137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D41515"/>
                </a:solidFill>
              </a:rPr>
              <a:t>min_df</a:t>
            </a:r>
            <a:endParaRPr lang="en-US" sz="3600" b="1" dirty="0">
              <a:solidFill>
                <a:srgbClr val="D4151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7F45D-2EF1-A078-6C3F-0426E6C4E697}"/>
              </a:ext>
            </a:extLst>
          </p:cNvPr>
          <p:cNvSpPr txBox="1"/>
          <p:nvPr/>
        </p:nvSpPr>
        <p:spPr>
          <a:xfrm>
            <a:off x="9626080" y="3351512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3</a:t>
            </a:r>
            <a:endParaRPr lang="en-AE" sz="3200" b="1" dirty="0"/>
          </a:p>
        </p:txBody>
      </p:sp>
    </p:spTree>
    <p:extLst>
      <p:ext uri="{BB962C8B-B14F-4D97-AF65-F5344CB8AC3E}">
        <p14:creationId xmlns:p14="http://schemas.microsoft.com/office/powerpoint/2010/main" val="387441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1149" y="1023499"/>
            <a:ext cx="3494195" cy="1342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Type of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Classifier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6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27DBD6AF-1557-DCE6-C241-B9787402E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" t="3677" r="8848" b="1837"/>
          <a:stretch/>
        </p:blipFill>
        <p:spPr>
          <a:xfrm>
            <a:off x="4397522" y="843533"/>
            <a:ext cx="7693894" cy="5072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38856"/>
            <a:ext cx="4463459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AdaBoost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Gradient Boosting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Naïve Bayes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th-TH" sz="1200" b="1" dirty="0"/>
          </a:p>
          <a:p>
            <a:pPr marL="114300">
              <a:spcAft>
                <a:spcPts val="600"/>
              </a:spcAft>
            </a:pPr>
            <a:endParaRPr lang="en-US" sz="1200" b="1" dirty="0"/>
          </a:p>
          <a:p>
            <a:pPr marL="114300">
              <a:spcAft>
                <a:spcPts val="600"/>
              </a:spcAft>
            </a:pPr>
            <a:r>
              <a:rPr lang="en-US" sz="1600" dirty="0"/>
              <a:t>The highest train score</a:t>
            </a:r>
            <a:r>
              <a:rPr lang="en-US" sz="1600" b="1" dirty="0"/>
              <a:t> : Naïve Bayes</a:t>
            </a:r>
          </a:p>
          <a:p>
            <a:pPr marL="114300">
              <a:spcAft>
                <a:spcPts val="600"/>
              </a:spcAft>
            </a:pPr>
            <a:r>
              <a:rPr lang="en-US" sz="1600" dirty="0"/>
              <a:t>The highest test score </a:t>
            </a:r>
            <a:r>
              <a:rPr lang="en-US" sz="1600" b="1" dirty="0"/>
              <a:t>: Gradient Boosting</a:t>
            </a:r>
          </a:p>
          <a:p>
            <a:pPr marL="114300">
              <a:spcAft>
                <a:spcPts val="600"/>
              </a:spcAft>
            </a:pPr>
            <a:r>
              <a:rPr lang="en-US" sz="1600" dirty="0"/>
              <a:t>The least overfit </a:t>
            </a:r>
            <a:r>
              <a:rPr lang="en-US" sz="1600" b="1" dirty="0"/>
              <a:t>: AdaBoost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583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97045-A20C-2565-E995-B065F91A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EACA66DF-588A-0615-85FB-B8153E9CF140}"/>
              </a:ext>
            </a:extLst>
          </p:cNvPr>
          <p:cNvSpPr/>
          <p:nvPr/>
        </p:nvSpPr>
        <p:spPr>
          <a:xfrm>
            <a:off x="6549096" y="1537408"/>
            <a:ext cx="3529584" cy="137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5A1EE-36A3-08AA-1275-BE95FA672BD9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40123A-54EC-B372-4314-E586D8459057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8BB2C9-44FD-1811-5E91-4FA03A2D2214}"/>
              </a:ext>
            </a:extLst>
          </p:cNvPr>
          <p:cNvSpPr txBox="1"/>
          <p:nvPr/>
        </p:nvSpPr>
        <p:spPr>
          <a:xfrm>
            <a:off x="401149" y="1023499"/>
            <a:ext cx="3494195" cy="13429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2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Best Parameters for tuning </a:t>
            </a:r>
            <a:r>
              <a:rPr lang="en-GB" sz="32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Gradient Boosting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57E716-39DD-4AAB-C874-B542071A90F8}"/>
              </a:ext>
            </a:extLst>
          </p:cNvPr>
          <p:cNvSpPr txBox="1"/>
          <p:nvPr/>
        </p:nvSpPr>
        <p:spPr>
          <a:xfrm>
            <a:off x="401149" y="2738856"/>
            <a:ext cx="4463459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14300">
              <a:spcAft>
                <a:spcPts val="600"/>
              </a:spcAft>
            </a:pPr>
            <a:r>
              <a:rPr lang="en-US" b="1" dirty="0"/>
              <a:t>Vectorizer Parameters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max_features</a:t>
            </a:r>
            <a:r>
              <a:rPr lang="en-US" dirty="0"/>
              <a:t> = 5000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min_df</a:t>
            </a:r>
            <a:r>
              <a:rPr lang="en-US" dirty="0"/>
              <a:t> = 2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max_df</a:t>
            </a:r>
            <a:r>
              <a:rPr lang="en-US" dirty="0"/>
              <a:t> = 0.8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ngram_range</a:t>
            </a:r>
            <a:r>
              <a:rPr lang="en-US" dirty="0"/>
              <a:t> = (1,1)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r>
              <a:rPr lang="en-US" b="1" dirty="0"/>
              <a:t>Model Parameters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n_estimator</a:t>
            </a:r>
            <a:r>
              <a:rPr lang="en-US" dirty="0"/>
              <a:t> = 50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max_depth</a:t>
            </a:r>
            <a:r>
              <a:rPr lang="en-US" dirty="0"/>
              <a:t> = 4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min_sample_leafs</a:t>
            </a:r>
            <a:r>
              <a:rPr lang="en-US" dirty="0"/>
              <a:t> = 2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learning_rate</a:t>
            </a:r>
            <a:r>
              <a:rPr lang="en-US" dirty="0"/>
              <a:t> = 0.3</a:t>
            </a:r>
          </a:p>
          <a:p>
            <a:pPr marL="114300">
              <a:spcAft>
                <a:spcPts val="600"/>
              </a:spcAft>
            </a:pPr>
            <a:endParaRPr lang="en-US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7288F3-0C7A-75BF-F3C8-A44EA785980A}"/>
              </a:ext>
            </a:extLst>
          </p:cNvPr>
          <p:cNvGrpSpPr/>
          <p:nvPr/>
        </p:nvGrpSpPr>
        <p:grpSpPr>
          <a:xfrm>
            <a:off x="5682717" y="3808875"/>
            <a:ext cx="2311966" cy="2270091"/>
            <a:chOff x="958507" y="2019334"/>
            <a:chExt cx="2311966" cy="22700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509F02-16AC-62A0-67D7-FFFE122D0BF7}"/>
                </a:ext>
              </a:extLst>
            </p:cNvPr>
            <p:cNvSpPr/>
            <p:nvPr/>
          </p:nvSpPr>
          <p:spPr>
            <a:xfrm>
              <a:off x="2583491" y="2019334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98E4CB-BCF1-3DD0-B3FF-B5C8AACE3F0D}"/>
                </a:ext>
              </a:extLst>
            </p:cNvPr>
            <p:cNvSpPr/>
            <p:nvPr/>
          </p:nvSpPr>
          <p:spPr>
            <a:xfrm>
              <a:off x="2583491" y="3014012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A857CB-3758-2267-3F71-2C6C797803FB}"/>
                </a:ext>
              </a:extLst>
            </p:cNvPr>
            <p:cNvSpPr/>
            <p:nvPr/>
          </p:nvSpPr>
          <p:spPr>
            <a:xfrm>
              <a:off x="1770999" y="3014012"/>
              <a:ext cx="280734" cy="280734"/>
            </a:xfrm>
            <a:prstGeom prst="ellipse">
              <a:avLst/>
            </a:prstGeom>
            <a:solidFill>
              <a:srgbClr val="D415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CC9B32-EE05-7096-8E2E-E70D6F1A6BF0}"/>
                </a:ext>
              </a:extLst>
            </p:cNvPr>
            <p:cNvSpPr/>
            <p:nvPr/>
          </p:nvSpPr>
          <p:spPr>
            <a:xfrm>
              <a:off x="958507" y="4008691"/>
              <a:ext cx="280734" cy="280734"/>
            </a:xfrm>
            <a:prstGeom prst="ellipse">
              <a:avLst/>
            </a:prstGeom>
            <a:solidFill>
              <a:srgbClr val="D415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C3838E-80BD-BA15-994B-E2FA4606D912}"/>
                </a:ext>
              </a:extLst>
            </p:cNvPr>
            <p:cNvSpPr/>
            <p:nvPr/>
          </p:nvSpPr>
          <p:spPr>
            <a:xfrm>
              <a:off x="1770999" y="4008691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8272A2-C1D8-6283-D350-B11A664CF770}"/>
                </a:ext>
              </a:extLst>
            </p:cNvPr>
            <p:cNvSpPr/>
            <p:nvPr/>
          </p:nvSpPr>
          <p:spPr>
            <a:xfrm>
              <a:off x="2989739" y="2516673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CA31D5-1196-1916-8BDB-A0D1E54D8975}"/>
                </a:ext>
              </a:extLst>
            </p:cNvPr>
            <p:cNvSpPr/>
            <p:nvPr/>
          </p:nvSpPr>
          <p:spPr>
            <a:xfrm>
              <a:off x="2177245" y="2516673"/>
              <a:ext cx="280734" cy="280734"/>
            </a:xfrm>
            <a:prstGeom prst="ellipse">
              <a:avLst/>
            </a:prstGeom>
            <a:solidFill>
              <a:srgbClr val="D415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B2961D-2E1E-53A5-86A7-B1B1A17BF7AA}"/>
                </a:ext>
              </a:extLst>
            </p:cNvPr>
            <p:cNvSpPr/>
            <p:nvPr/>
          </p:nvSpPr>
          <p:spPr>
            <a:xfrm>
              <a:off x="1364753" y="3511351"/>
              <a:ext cx="280734" cy="280734"/>
            </a:xfrm>
            <a:prstGeom prst="ellipse">
              <a:avLst/>
            </a:prstGeom>
            <a:solidFill>
              <a:srgbClr val="D415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6F4E12-6625-2794-BEEF-F9054BE8277A}"/>
                </a:ext>
              </a:extLst>
            </p:cNvPr>
            <p:cNvSpPr/>
            <p:nvPr/>
          </p:nvSpPr>
          <p:spPr>
            <a:xfrm>
              <a:off x="2177245" y="3511351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ACA9CE-8C85-DF9D-C7E5-A4663EC26A00}"/>
                </a:ext>
              </a:extLst>
            </p:cNvPr>
            <p:cNvCxnSpPr>
              <a:cxnSpLocks/>
              <a:stCxn id="4" idx="3"/>
              <a:endCxn id="14" idx="0"/>
            </p:cNvCxnSpPr>
            <p:nvPr/>
          </p:nvCxnSpPr>
          <p:spPr>
            <a:xfrm flipH="1">
              <a:off x="2317612" y="2258955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21233C-3E85-7AD7-2E0E-C4C301DD5DE7}"/>
                </a:ext>
              </a:extLst>
            </p:cNvPr>
            <p:cNvCxnSpPr>
              <a:cxnSpLocks/>
              <a:stCxn id="4" idx="5"/>
              <a:endCxn id="13" idx="0"/>
            </p:cNvCxnSpPr>
            <p:nvPr/>
          </p:nvCxnSpPr>
          <p:spPr>
            <a:xfrm>
              <a:off x="2823112" y="2258955"/>
              <a:ext cx="306994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D3D61A-9CE7-0852-06A3-92AC67CB35A2}"/>
                </a:ext>
              </a:extLst>
            </p:cNvPr>
            <p:cNvCxnSpPr>
              <a:cxnSpLocks/>
              <a:stCxn id="14" idx="3"/>
              <a:endCxn id="10" idx="0"/>
            </p:cNvCxnSpPr>
            <p:nvPr/>
          </p:nvCxnSpPr>
          <p:spPr>
            <a:xfrm flipH="1">
              <a:off x="1911366" y="2756294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3AB283-6C2B-9034-2487-1A2A48F69EFA}"/>
                </a:ext>
              </a:extLst>
            </p:cNvPr>
            <p:cNvCxnSpPr>
              <a:cxnSpLocks/>
              <a:stCxn id="14" idx="5"/>
              <a:endCxn id="5" idx="0"/>
            </p:cNvCxnSpPr>
            <p:nvPr/>
          </p:nvCxnSpPr>
          <p:spPr>
            <a:xfrm>
              <a:off x="2416866" y="2756294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B8D99E-449A-B87A-E8D2-5C03DD014B8F}"/>
                </a:ext>
              </a:extLst>
            </p:cNvPr>
            <p:cNvCxnSpPr>
              <a:cxnSpLocks/>
              <a:stCxn id="10" idx="3"/>
              <a:endCxn id="15" idx="0"/>
            </p:cNvCxnSpPr>
            <p:nvPr/>
          </p:nvCxnSpPr>
          <p:spPr>
            <a:xfrm flipH="1">
              <a:off x="1505120" y="3253633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13FC0B1-5CC7-E542-665D-27CF5894EFAF}"/>
                </a:ext>
              </a:extLst>
            </p:cNvPr>
            <p:cNvCxnSpPr>
              <a:cxnSpLocks/>
              <a:stCxn id="10" idx="5"/>
              <a:endCxn id="16" idx="0"/>
            </p:cNvCxnSpPr>
            <p:nvPr/>
          </p:nvCxnSpPr>
          <p:spPr>
            <a:xfrm>
              <a:off x="2010620" y="3253633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90046EF-448C-A9EF-A5B2-64B6014B40D5}"/>
                </a:ext>
              </a:extLst>
            </p:cNvPr>
            <p:cNvCxnSpPr>
              <a:cxnSpLocks/>
              <a:stCxn id="15" idx="3"/>
              <a:endCxn id="11" idx="0"/>
            </p:cNvCxnSpPr>
            <p:nvPr/>
          </p:nvCxnSpPr>
          <p:spPr>
            <a:xfrm flipH="1">
              <a:off x="1098874" y="3750972"/>
              <a:ext cx="306992" cy="25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A4B6559-5CF3-E41E-0138-3E0A85B1FC98}"/>
                </a:ext>
              </a:extLst>
            </p:cNvPr>
            <p:cNvCxnSpPr>
              <a:cxnSpLocks/>
              <a:stCxn id="15" idx="5"/>
              <a:endCxn id="12" idx="0"/>
            </p:cNvCxnSpPr>
            <p:nvPr/>
          </p:nvCxnSpPr>
          <p:spPr>
            <a:xfrm>
              <a:off x="1604374" y="3750972"/>
              <a:ext cx="306992" cy="25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36E81AE-5A27-EB78-B37C-29E4E1336EBE}"/>
              </a:ext>
            </a:extLst>
          </p:cNvPr>
          <p:cNvSpPr txBox="1"/>
          <p:nvPr/>
        </p:nvSpPr>
        <p:spPr>
          <a:xfrm>
            <a:off x="8198159" y="4803552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50</a:t>
            </a:r>
            <a:endParaRPr lang="en-AE" sz="3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D7E6E5-0B18-0884-F298-DF6A573D1E4C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7141076" y="5540513"/>
            <a:ext cx="447359" cy="406709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B9E204-490B-9B60-6DC2-0811F8FC3AA9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6775943" y="5938599"/>
            <a:ext cx="812492" cy="8623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09EF20-1887-DE0C-0342-BA43CC01A45A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5963451" y="5938599"/>
            <a:ext cx="1624984" cy="8623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2699C1-84FE-5B3B-E84D-53ECCC198CDE}"/>
              </a:ext>
            </a:extLst>
          </p:cNvPr>
          <p:cNvCxnSpPr>
            <a:cxnSpLocks/>
            <a:endCxn id="5" idx="5"/>
          </p:cNvCxnSpPr>
          <p:nvPr/>
        </p:nvCxnSpPr>
        <p:spPr>
          <a:xfrm flipH="1" flipV="1">
            <a:off x="7547322" y="5043174"/>
            <a:ext cx="41113" cy="904048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519A03-AE7F-3FC5-A873-F0889EB3B189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7588435" y="4586948"/>
            <a:ext cx="265881" cy="1360274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9C61DAD-1B92-6BF2-6F3E-C74E20D2E994}"/>
              </a:ext>
            </a:extLst>
          </p:cNvPr>
          <p:cNvGrpSpPr/>
          <p:nvPr/>
        </p:nvGrpSpPr>
        <p:grpSpPr>
          <a:xfrm>
            <a:off x="9181910" y="4315003"/>
            <a:ext cx="1586904" cy="1714060"/>
            <a:chOff x="9556579" y="4321331"/>
            <a:chExt cx="1586904" cy="1714060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99DF7A1E-983E-F18A-6C2F-6F2D384BC065}"/>
                </a:ext>
              </a:extLst>
            </p:cNvPr>
            <p:cNvSpPr/>
            <p:nvPr/>
          </p:nvSpPr>
          <p:spPr>
            <a:xfrm>
              <a:off x="9556579" y="4321331"/>
              <a:ext cx="1517904" cy="1714060"/>
            </a:xfrm>
            <a:prstGeom prst="arc">
              <a:avLst>
                <a:gd name="adj1" fmla="val 19671351"/>
                <a:gd name="adj2" fmla="val 74747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97A8A4-BCB6-8A10-302C-C2E4AA71F2C5}"/>
                </a:ext>
              </a:extLst>
            </p:cNvPr>
            <p:cNvSpPr/>
            <p:nvPr/>
          </p:nvSpPr>
          <p:spPr>
            <a:xfrm>
              <a:off x="11005483" y="5001966"/>
              <a:ext cx="138000" cy="13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69317F5-234A-3441-98DE-0A48A2471A27}"/>
                </a:ext>
              </a:extLst>
            </p:cNvPr>
            <p:cNvCxnSpPr>
              <a:cxnSpLocks/>
              <a:stCxn id="68" idx="4"/>
            </p:cNvCxnSpPr>
            <p:nvPr/>
          </p:nvCxnSpPr>
          <p:spPr>
            <a:xfrm flipH="1">
              <a:off x="10903548" y="5139966"/>
              <a:ext cx="170935" cy="447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BC516C-96F2-A5D5-F1C8-EDC4A1BCA64D}"/>
                </a:ext>
              </a:extLst>
            </p:cNvPr>
            <p:cNvSpPr txBox="1"/>
            <p:nvPr/>
          </p:nvSpPr>
          <p:spPr>
            <a:xfrm>
              <a:off x="10384015" y="5024305"/>
              <a:ext cx="5293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  <a:endParaRPr lang="en-AE" dirty="0"/>
            </a:p>
          </p:txBody>
        </p:sp>
      </p:grpSp>
      <p:pic>
        <p:nvPicPr>
          <p:cNvPr id="79" name="Graphic 78" descr="Table with solid fill">
            <a:extLst>
              <a:ext uri="{FF2B5EF4-FFF2-40B4-BE49-F238E27FC236}">
                <a16:creationId xmlns:a16="http://schemas.microsoft.com/office/drawing/2014/main" id="{518B2C6D-54FB-0F5F-183C-1DC70E09F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4113" y="1314999"/>
            <a:ext cx="914400" cy="914400"/>
          </a:xfrm>
          <a:prstGeom prst="rect">
            <a:avLst/>
          </a:prstGeom>
        </p:spPr>
      </p:pic>
      <p:pic>
        <p:nvPicPr>
          <p:cNvPr id="80" name="Graphic 79" descr="Table with solid fill">
            <a:extLst>
              <a:ext uri="{FF2B5EF4-FFF2-40B4-BE49-F238E27FC236}">
                <a16:creationId xmlns:a16="http://schemas.microsoft.com/office/drawing/2014/main" id="{398E1CF3-A280-CFA3-5AD6-E559AF6B6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3982" y="1314999"/>
            <a:ext cx="914400" cy="914400"/>
          </a:xfrm>
          <a:prstGeom prst="rect">
            <a:avLst/>
          </a:prstGeom>
        </p:spPr>
      </p:pic>
      <p:pic>
        <p:nvPicPr>
          <p:cNvPr id="81" name="Graphic 80" descr="Table with solid fill">
            <a:extLst>
              <a:ext uri="{FF2B5EF4-FFF2-40B4-BE49-F238E27FC236}">
                <a16:creationId xmlns:a16="http://schemas.microsoft.com/office/drawing/2014/main" id="{52257F71-E1BF-F0EB-60EF-3B7178902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9902" y="1315000"/>
            <a:ext cx="914400" cy="914400"/>
          </a:xfrm>
          <a:prstGeom prst="rect">
            <a:avLst/>
          </a:prstGeom>
        </p:spPr>
      </p:pic>
      <p:pic>
        <p:nvPicPr>
          <p:cNvPr id="82" name="Graphic 81" descr="Table with solid fill">
            <a:extLst>
              <a:ext uri="{FF2B5EF4-FFF2-40B4-BE49-F238E27FC236}">
                <a16:creationId xmlns:a16="http://schemas.microsoft.com/office/drawing/2014/main" id="{DE3EF04B-59C9-1740-971B-6A2AA02E1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9771" y="1315000"/>
            <a:ext cx="914400" cy="914400"/>
          </a:xfrm>
          <a:prstGeom prst="rect">
            <a:avLst/>
          </a:prstGeom>
        </p:spPr>
      </p:pic>
      <p:sp>
        <p:nvSpPr>
          <p:cNvPr id="84" name="Right Brace 83">
            <a:extLst>
              <a:ext uri="{FF2B5EF4-FFF2-40B4-BE49-F238E27FC236}">
                <a16:creationId xmlns:a16="http://schemas.microsoft.com/office/drawing/2014/main" id="{4FE29EE7-79E4-243C-9C92-8A78228BEEEF}"/>
              </a:ext>
            </a:extLst>
          </p:cNvPr>
          <p:cNvSpPr/>
          <p:nvPr/>
        </p:nvSpPr>
        <p:spPr>
          <a:xfrm rot="16200000">
            <a:off x="8148273" y="-484094"/>
            <a:ext cx="315982" cy="3544834"/>
          </a:xfrm>
          <a:prstGeom prst="rightBrace">
            <a:avLst>
              <a:gd name="adj1" fmla="val 847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07DFA9-6579-BEC9-44CF-D3BFF7CECF30}"/>
              </a:ext>
            </a:extLst>
          </p:cNvPr>
          <p:cNvSpPr txBox="1"/>
          <p:nvPr/>
        </p:nvSpPr>
        <p:spPr>
          <a:xfrm>
            <a:off x="7506732" y="761279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&lt;= 5000 unigrams</a:t>
            </a:r>
            <a:endParaRPr lang="en-AE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FBBD27-0E30-55DA-C0AC-DC75B97790A7}"/>
              </a:ext>
            </a:extLst>
          </p:cNvPr>
          <p:cNvCxnSpPr/>
          <p:nvPr/>
        </p:nvCxnSpPr>
        <p:spPr>
          <a:xfrm flipV="1">
            <a:off x="6674214" y="2130655"/>
            <a:ext cx="0" cy="471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B4D51E3-809D-97E4-53B9-8AA74A41B457}"/>
              </a:ext>
            </a:extLst>
          </p:cNvPr>
          <p:cNvSpPr txBox="1"/>
          <p:nvPr/>
        </p:nvSpPr>
        <p:spPr>
          <a:xfrm>
            <a:off x="6229330" y="2569950"/>
            <a:ext cx="4463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Words appearing in at least 2 documents but in no more than 80% of all documents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291735-9C62-1B3E-FCB6-A6DFEDEEA039}"/>
              </a:ext>
            </a:extLst>
          </p:cNvPr>
          <p:cNvCxnSpPr/>
          <p:nvPr/>
        </p:nvCxnSpPr>
        <p:spPr>
          <a:xfrm flipV="1">
            <a:off x="9734406" y="2115733"/>
            <a:ext cx="0" cy="471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04D7E5A-68A0-9017-369A-BBA245DD488C}"/>
              </a:ext>
            </a:extLst>
          </p:cNvPr>
          <p:cNvSpPr txBox="1"/>
          <p:nvPr/>
        </p:nvSpPr>
        <p:spPr>
          <a:xfrm>
            <a:off x="9589958" y="6013174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learning rate</a:t>
            </a:r>
            <a:endParaRPr lang="en-AE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07950A0-F2DF-CFB8-FDDE-672AE09992AC}"/>
              </a:ext>
            </a:extLst>
          </p:cNvPr>
          <p:cNvSpPr txBox="1"/>
          <p:nvPr/>
        </p:nvSpPr>
        <p:spPr>
          <a:xfrm>
            <a:off x="7878006" y="5259347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Trees in model</a:t>
            </a:r>
            <a:endParaRPr lang="en-AE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2F15C3E-660F-03C6-38EF-FB08ECD111B5}"/>
              </a:ext>
            </a:extLst>
          </p:cNvPr>
          <p:cNvSpPr txBox="1"/>
          <p:nvPr/>
        </p:nvSpPr>
        <p:spPr>
          <a:xfrm>
            <a:off x="7395044" y="5959891"/>
            <a:ext cx="684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At least</a:t>
            </a:r>
          </a:p>
          <a:p>
            <a:pPr algn="ctr"/>
            <a:r>
              <a:rPr lang="en-US" sz="1100" dirty="0"/>
              <a:t>2 docs</a:t>
            </a:r>
            <a:endParaRPr lang="en-AE" sz="1100" dirty="0"/>
          </a:p>
        </p:txBody>
      </p:sp>
    </p:spTree>
    <p:extLst>
      <p:ext uri="{BB962C8B-B14F-4D97-AF65-F5344CB8AC3E}">
        <p14:creationId xmlns:p14="http://schemas.microsoft.com/office/powerpoint/2010/main" val="289424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4ED790-A6D6-6B4A-F5F6-178DB31AC55E}"/>
              </a:ext>
            </a:extLst>
          </p:cNvPr>
          <p:cNvSpPr txBox="1"/>
          <p:nvPr/>
        </p:nvSpPr>
        <p:spPr>
          <a:xfrm>
            <a:off x="729968" y="2891776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B4568-EB5D-598D-2B6A-95C4334FB069}"/>
              </a:ext>
            </a:extLst>
          </p:cNvPr>
          <p:cNvSpPr txBox="1"/>
          <p:nvPr/>
        </p:nvSpPr>
        <p:spPr>
          <a:xfrm>
            <a:off x="734054" y="3676470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BB077-8130-D10D-980B-F9D5F98DCC76}"/>
              </a:ext>
            </a:extLst>
          </p:cNvPr>
          <p:cNvSpPr txBox="1"/>
          <p:nvPr/>
        </p:nvSpPr>
        <p:spPr>
          <a:xfrm>
            <a:off x="728698" y="441787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267D9-D7C7-ED6C-97C3-FE14B86BE7E8}"/>
              </a:ext>
            </a:extLst>
          </p:cNvPr>
          <p:cNvSpPr txBox="1"/>
          <p:nvPr/>
        </p:nvSpPr>
        <p:spPr>
          <a:xfrm>
            <a:off x="728698" y="51909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941F6-DE9D-499A-3E7B-DC9E63D0C6FF}"/>
              </a:ext>
            </a:extLst>
          </p:cNvPr>
          <p:cNvSpPr txBox="1"/>
          <p:nvPr/>
        </p:nvSpPr>
        <p:spPr>
          <a:xfrm>
            <a:off x="728698" y="593232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 score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83649D-8C96-3E0A-EB1F-2F77EE15E7F8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014350-E70E-CA96-CC70-7F20A3FD8477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01F42E-1CC3-8FDC-2EDA-3380D34F7357}"/>
              </a:ext>
            </a:extLst>
          </p:cNvPr>
          <p:cNvSpPr txBox="1"/>
          <p:nvPr/>
        </p:nvSpPr>
        <p:spPr>
          <a:xfrm>
            <a:off x="390329" y="1042429"/>
            <a:ext cx="3494195" cy="13283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Application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Use Case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11E991-F794-84A5-A7EA-EF4D82EECF98}"/>
              </a:ext>
            </a:extLst>
          </p:cNvPr>
          <p:cNvCxnSpPr>
            <a:cxnSpLocks/>
          </p:cNvCxnSpPr>
          <p:nvPr/>
        </p:nvCxnSpPr>
        <p:spPr>
          <a:xfrm>
            <a:off x="7828786" y="896381"/>
            <a:ext cx="2" cy="521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88BD0-6571-C30F-3096-D5D9766AFCB9}"/>
              </a:ext>
            </a:extLst>
          </p:cNvPr>
          <p:cNvCxnSpPr>
            <a:cxnSpLocks/>
          </p:cNvCxnSpPr>
          <p:nvPr/>
        </p:nvCxnSpPr>
        <p:spPr>
          <a:xfrm rot="5400000">
            <a:off x="7725156" y="557138"/>
            <a:ext cx="0" cy="56858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65B282-D261-E848-7970-CFD44DCFC4BB}"/>
              </a:ext>
            </a:extLst>
          </p:cNvPr>
          <p:cNvSpPr txBox="1"/>
          <p:nvPr/>
        </p:nvSpPr>
        <p:spPr>
          <a:xfrm>
            <a:off x="10577230" y="3215403"/>
            <a:ext cx="10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A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399BB-FEFD-0E4A-3AF6-713C5F079A35}"/>
              </a:ext>
            </a:extLst>
          </p:cNvPr>
          <p:cNvSpPr txBox="1"/>
          <p:nvPr/>
        </p:nvSpPr>
        <p:spPr>
          <a:xfrm>
            <a:off x="7372732" y="241522"/>
            <a:ext cx="10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</a:t>
            </a:r>
            <a:endParaRPr lang="en-AE" dirty="0"/>
          </a:p>
        </p:txBody>
      </p:sp>
      <p:pic>
        <p:nvPicPr>
          <p:cNvPr id="1026" name="Picture 2" descr="Flag of the Olympic Games | Colors, Rings, Meaning &amp; History | Britannica">
            <a:extLst>
              <a:ext uri="{FF2B5EF4-FFF2-40B4-BE49-F238E27FC236}">
                <a16:creationId xmlns:a16="http://schemas.microsoft.com/office/drawing/2014/main" id="{0EC3E3EA-E335-CA2A-7992-F7E36F156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t="13361" r="5881" b="14639"/>
          <a:stretch/>
        </p:blipFill>
        <p:spPr bwMode="auto">
          <a:xfrm>
            <a:off x="4939268" y="3912613"/>
            <a:ext cx="1135996" cy="64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BA png images | PNGWing">
            <a:extLst>
              <a:ext uri="{FF2B5EF4-FFF2-40B4-BE49-F238E27FC236}">
                <a16:creationId xmlns:a16="http://schemas.microsoft.com/office/drawing/2014/main" id="{61A93751-40EF-490D-051C-0DF8B2D9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2" b="96196" l="10000" r="90000">
                        <a14:foregroundMark x1="43587" y1="12391" x2="63043" y2="68152"/>
                        <a14:foregroundMark x1="63043" y1="68152" x2="64565" y2="82174"/>
                        <a14:foregroundMark x1="62609" y1="7065" x2="40652" y2="51413"/>
                        <a14:foregroundMark x1="35761" y1="6522" x2="59674" y2="7065"/>
                        <a14:foregroundMark x1="49891" y1="18804" x2="39674" y2="38804"/>
                        <a14:foregroundMark x1="43587" y1="32935" x2="50870" y2="77826"/>
                        <a14:foregroundMark x1="53370" y1="58261" x2="55326" y2="82609"/>
                        <a14:foregroundMark x1="59239" y1="41196" x2="61630" y2="85543"/>
                        <a14:foregroundMark x1="55326" y1="25543" x2="65543" y2="61630"/>
                        <a14:foregroundMark x1="63587" y1="35326" x2="63152" y2="55326"/>
                        <a14:foregroundMark x1="60217" y1="17826" x2="58696" y2="53913"/>
                        <a14:foregroundMark x1="58696" y1="53913" x2="57717" y2="54891"/>
                        <a14:foregroundMark x1="50870" y1="7500" x2="52826" y2="13913"/>
                        <a14:foregroundMark x1="53804" y1="4565" x2="50435" y2="13370"/>
                        <a14:foregroundMark x1="37717" y1="20217" x2="36739" y2="55870"/>
                        <a14:foregroundMark x1="66957" y1="51413" x2="65109" y2="57826"/>
                        <a14:foregroundMark x1="39239" y1="86522" x2="55326" y2="89457"/>
                        <a14:foregroundMark x1="39239" y1="96304" x2="64565" y2="95870"/>
                        <a14:foregroundMark x1="45543" y1="84565" x2="45543" y2="90978"/>
                        <a14:foregroundMark x1="37283" y1="83152" x2="37283" y2="90000"/>
                        <a14:foregroundMark x1="37283" y1="81196" x2="34783" y2="89022"/>
                        <a14:foregroundMark x1="66522" y1="3152" x2="67391" y2="8587"/>
                        <a14:foregroundMark x1="69674" y1="6196" x2="69565" y2="53696"/>
                        <a14:foregroundMark x1="48152" y1="42500" x2="50109" y2="62935"/>
                        <a14:foregroundMark x1="41304" y1="82826" x2="46848" y2="85000"/>
                        <a14:foregroundMark x1="68261" y1="91087" x2="61196" y2="89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51" y="3744432"/>
            <a:ext cx="1147414" cy="11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AE5CFD8-1478-C1D6-3E08-B17C451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085" y="1856619"/>
            <a:ext cx="907726" cy="8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um Brands plans to spin off China business | whas11.com">
            <a:extLst>
              <a:ext uri="{FF2B5EF4-FFF2-40B4-BE49-F238E27FC236}">
                <a16:creationId xmlns:a16="http://schemas.microsoft.com/office/drawing/2014/main" id="{8B2F2795-9A8D-65F8-BD6F-8A9C676D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085" y="3722169"/>
            <a:ext cx="1151985" cy="86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AB2F741-19FD-7C69-E8AA-84DC315D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19" y="4964469"/>
            <a:ext cx="971320" cy="92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FL Logo (National Football League), symbol, meaning, history, PNG, brand">
            <a:extLst>
              <a:ext uri="{FF2B5EF4-FFF2-40B4-BE49-F238E27FC236}">
                <a16:creationId xmlns:a16="http://schemas.microsoft.com/office/drawing/2014/main" id="{0B196884-548F-2361-DF97-F01CC8B7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4" r="24559"/>
          <a:stretch/>
        </p:blipFill>
        <p:spPr bwMode="auto">
          <a:xfrm>
            <a:off x="8697400" y="4800348"/>
            <a:ext cx="913999" cy="9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isney Logo Meaning, Symbolism, Design, and History | HipFonts">
            <a:extLst>
              <a:ext uri="{FF2B5EF4-FFF2-40B4-BE49-F238E27FC236}">
                <a16:creationId xmlns:a16="http://schemas.microsoft.com/office/drawing/2014/main" id="{26787120-F2F8-8234-24D8-16DEA4E7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10" y="5062304"/>
            <a:ext cx="1085087" cy="691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D Cold Coca Cola Classic Can PNG | Citypng">
            <a:extLst>
              <a:ext uri="{FF2B5EF4-FFF2-40B4-BE49-F238E27FC236}">
                <a16:creationId xmlns:a16="http://schemas.microsoft.com/office/drawing/2014/main" id="{0BDAD9FC-D170-B44F-69D7-EAD34D60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00" b="92375" l="10000" r="90000">
                        <a14:foregroundMark x1="49500" y1="14875" x2="57125" y2="66875"/>
                        <a14:foregroundMark x1="63000" y1="12000" x2="68875" y2="72375"/>
                        <a14:foregroundMark x1="68875" y1="72375" x2="61625" y2="90000"/>
                        <a14:foregroundMark x1="61625" y1="90000" x2="38625" y2="92375"/>
                        <a14:foregroundMark x1="38625" y1="92375" x2="41875" y2="17000"/>
                        <a14:foregroundMark x1="41875" y1="17000" x2="45375" y2="86500"/>
                        <a14:foregroundMark x1="38875" y1="7625" x2="50125" y2="7625"/>
                        <a14:foregroundMark x1="50125" y1="7625" x2="57500" y2="6750"/>
                        <a14:foregroundMark x1="57500" y1="6750" x2="57625" y2="6750"/>
                        <a14:foregroundMark x1="39250" y1="18125" x2="49000" y2="47125"/>
                        <a14:foregroundMark x1="49000" y1="47125" x2="50375" y2="48375"/>
                        <a14:foregroundMark x1="34375" y1="27125" x2="40250" y2="29375"/>
                        <a14:foregroundMark x1="32125" y1="7500" x2="65250" y2="7500"/>
                        <a14:foregroundMark x1="37750" y1="7125" x2="47375" y2="7125"/>
                        <a14:foregroundMark x1="47375" y1="7125" x2="56250" y2="7125"/>
                        <a14:foregroundMark x1="56250" y1="7125" x2="67500" y2="7125"/>
                        <a14:foregroundMark x1="40500" y1="6375" x2="51375" y2="6375"/>
                        <a14:foregroundMark x1="51375" y1="6375" x2="58500" y2="6625"/>
                        <a14:foregroundMark x1="58500" y1="6625" x2="59875" y2="6500"/>
                        <a14:foregroundMark x1="42125" y1="6125" x2="42125" y2="6125"/>
                        <a14:foregroundMark x1="43375" y1="6250" x2="43375" y2="6250"/>
                        <a14:foregroundMark x1="60500" y1="6250" x2="60500" y2="6250"/>
                        <a14:foregroundMark x1="60375" y1="6000" x2="60375" y2="6000"/>
                        <a14:foregroundMark x1="38000" y1="6375" x2="38000" y2="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69" y="3111652"/>
            <a:ext cx="698499" cy="6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D Cold Coca Cola Classic Can PNG | Citypng">
            <a:extLst>
              <a:ext uri="{FF2B5EF4-FFF2-40B4-BE49-F238E27FC236}">
                <a16:creationId xmlns:a16="http://schemas.microsoft.com/office/drawing/2014/main" id="{903FF320-615A-51C7-2673-679615A0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00" b="92375" l="10000" r="90000">
                        <a14:foregroundMark x1="49500" y1="14875" x2="57125" y2="66875"/>
                        <a14:foregroundMark x1="63000" y1="12000" x2="68875" y2="72375"/>
                        <a14:foregroundMark x1="68875" y1="72375" x2="61625" y2="90000"/>
                        <a14:foregroundMark x1="61625" y1="90000" x2="38625" y2="92375"/>
                        <a14:foregroundMark x1="38625" y1="92375" x2="41875" y2="17000"/>
                        <a14:foregroundMark x1="41875" y1="17000" x2="45375" y2="86500"/>
                        <a14:foregroundMark x1="38875" y1="7625" x2="50125" y2="7625"/>
                        <a14:foregroundMark x1="50125" y1="7625" x2="57500" y2="6750"/>
                        <a14:foregroundMark x1="57500" y1="6750" x2="57625" y2="6750"/>
                        <a14:foregroundMark x1="39250" y1="18125" x2="49000" y2="47125"/>
                        <a14:foregroundMark x1="49000" y1="47125" x2="50375" y2="48375"/>
                        <a14:foregroundMark x1="34375" y1="27125" x2="40250" y2="29375"/>
                        <a14:foregroundMark x1="32125" y1="7500" x2="65250" y2="7500"/>
                        <a14:foregroundMark x1="37750" y1="7125" x2="47375" y2="7125"/>
                        <a14:foregroundMark x1="47375" y1="7125" x2="56250" y2="7125"/>
                        <a14:foregroundMark x1="56250" y1="7125" x2="67500" y2="7125"/>
                        <a14:foregroundMark x1="40500" y1="6375" x2="51375" y2="6375"/>
                        <a14:foregroundMark x1="51375" y1="6375" x2="58500" y2="6625"/>
                        <a14:foregroundMark x1="58500" y1="6625" x2="59875" y2="6500"/>
                        <a14:foregroundMark x1="42125" y1="6125" x2="42125" y2="6125"/>
                        <a14:foregroundMark x1="43375" y1="6250" x2="43375" y2="6250"/>
                        <a14:foregroundMark x1="60500" y1="6250" x2="60500" y2="6250"/>
                        <a14:foregroundMark x1="60375" y1="6000" x2="60375" y2="6000"/>
                        <a14:foregroundMark x1="38000" y1="6375" x2="38000" y2="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537" y="5763051"/>
            <a:ext cx="698499" cy="6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epsi can 245 ml. at BritiShop, Thailand">
            <a:extLst>
              <a:ext uri="{FF2B5EF4-FFF2-40B4-BE49-F238E27FC236}">
                <a16:creationId xmlns:a16="http://schemas.microsoft.com/office/drawing/2014/main" id="{DD48BEC3-7A83-5AB3-1C44-BC9A267B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2813" y1="12188" x2="52604" y2="12188"/>
                        <a14:foregroundMark x1="52604" y1="12188" x2="61042" y2="12188"/>
                        <a14:foregroundMark x1="61042" y1="12188" x2="62917" y2="12396"/>
                        <a14:foregroundMark x1="35208" y1="12604" x2="42917" y2="12604"/>
                        <a14:foregroundMark x1="42917" y1="12604" x2="36875" y2="11250"/>
                        <a14:foregroundMark x1="41979" y1="11563" x2="47188" y2="11667"/>
                        <a14:foregroundMark x1="44167" y1="11042" x2="63125" y2="11667"/>
                        <a14:foregroundMark x1="41250" y1="11146" x2="41250" y2="11146"/>
                        <a14:foregroundMark x1="40104" y1="11042" x2="40104" y2="11042"/>
                        <a14:foregroundMark x1="42083" y1="11042" x2="42813" y2="11042"/>
                        <a14:foregroundMark x1="40104" y1="11042" x2="40625" y2="11042"/>
                        <a14:foregroundMark x1="37500" y1="11042" x2="39688" y2="11146"/>
                        <a14:foregroundMark x1="49688" y1="11042" x2="63646" y2="1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197" y="550267"/>
            <a:ext cx="775178" cy="7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Pepsi can 245 ml. at BritiShop, Thailand">
            <a:extLst>
              <a:ext uri="{FF2B5EF4-FFF2-40B4-BE49-F238E27FC236}">
                <a16:creationId xmlns:a16="http://schemas.microsoft.com/office/drawing/2014/main" id="{63C718C0-0F94-8528-0CB9-5A82F264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2813" y1="12188" x2="52604" y2="12188"/>
                        <a14:foregroundMark x1="52604" y1="12188" x2="61042" y2="12188"/>
                        <a14:foregroundMark x1="61042" y1="12188" x2="62917" y2="12396"/>
                        <a14:foregroundMark x1="35208" y1="12604" x2="42917" y2="12604"/>
                        <a14:foregroundMark x1="42917" y1="12604" x2="36875" y2="11250"/>
                        <a14:foregroundMark x1="41979" y1="11563" x2="47188" y2="11667"/>
                        <a14:foregroundMark x1="44167" y1="11042" x2="63125" y2="11667"/>
                        <a14:foregroundMark x1="41250" y1="11146" x2="41250" y2="11146"/>
                        <a14:foregroundMark x1="40104" y1="11042" x2="40104" y2="11042"/>
                        <a14:foregroundMark x1="42083" y1="11042" x2="42813" y2="11042"/>
                        <a14:foregroundMark x1="40104" y1="11042" x2="40625" y2="11042"/>
                        <a14:foregroundMark x1="37500" y1="11042" x2="39688" y2="11146"/>
                        <a14:foregroundMark x1="49688" y1="11042" x2="63646" y2="1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94" y="3012109"/>
            <a:ext cx="775178" cy="7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24BCF1-FDD6-D7AB-FDF3-413D0A3590D8}"/>
              </a:ext>
            </a:extLst>
          </p:cNvPr>
          <p:cNvSpPr txBox="1"/>
          <p:nvPr/>
        </p:nvSpPr>
        <p:spPr>
          <a:xfrm>
            <a:off x="2116515" y="2741597"/>
            <a:ext cx="1317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57%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23E26D-2E4F-D5FB-D98E-068E307A60B2}"/>
              </a:ext>
            </a:extLst>
          </p:cNvPr>
          <p:cNvSpPr txBox="1"/>
          <p:nvPr/>
        </p:nvSpPr>
        <p:spPr>
          <a:xfrm>
            <a:off x="2116515" y="3504457"/>
            <a:ext cx="1317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25%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D1A12-E540-1848-B5F1-9E35B8A6ED5C}"/>
              </a:ext>
            </a:extLst>
          </p:cNvPr>
          <p:cNvSpPr txBox="1"/>
          <p:nvPr/>
        </p:nvSpPr>
        <p:spPr>
          <a:xfrm>
            <a:off x="1859962" y="4248593"/>
            <a:ext cx="1614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100%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56BDDE-C00A-EB8C-7934-DD0D0BAFA6F8}"/>
              </a:ext>
            </a:extLst>
          </p:cNvPr>
          <p:cNvSpPr txBox="1"/>
          <p:nvPr/>
        </p:nvSpPr>
        <p:spPr>
          <a:xfrm>
            <a:off x="2116515" y="5016308"/>
            <a:ext cx="1614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50%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BB7AB1-03F8-18F8-A137-72E23672573D}"/>
              </a:ext>
            </a:extLst>
          </p:cNvPr>
          <p:cNvSpPr txBox="1"/>
          <p:nvPr/>
        </p:nvSpPr>
        <p:spPr>
          <a:xfrm>
            <a:off x="2116515" y="5763051"/>
            <a:ext cx="1614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C2B16-C822-B6E0-8990-DA3376A6777C}"/>
              </a:ext>
            </a:extLst>
          </p:cNvPr>
          <p:cNvSpPr txBox="1"/>
          <p:nvPr/>
        </p:nvSpPr>
        <p:spPr>
          <a:xfrm>
            <a:off x="9870394" y="719992"/>
            <a:ext cx="23606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Vision + Mission</a:t>
            </a:r>
          </a:p>
          <a:p>
            <a:r>
              <a:rPr lang="en-US" sz="1000" dirty="0"/>
              <a:t>Lay's aims to provide a wide variety of high-quality snacks that bring joy and enjoyment to consumers. The brand emphasizes creating tasty, convenient snacks ………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D03492-C7FE-9862-EC1A-F4A06913391E}"/>
              </a:ext>
            </a:extLst>
          </p:cNvPr>
          <p:cNvCxnSpPr>
            <a:cxnSpLocks/>
          </p:cNvCxnSpPr>
          <p:nvPr/>
        </p:nvCxnSpPr>
        <p:spPr>
          <a:xfrm>
            <a:off x="9439155" y="1130300"/>
            <a:ext cx="36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AFDD73-B0E4-5EB3-F6C1-2B9336ACF689}"/>
              </a:ext>
            </a:extLst>
          </p:cNvPr>
          <p:cNvCxnSpPr>
            <a:cxnSpLocks/>
          </p:cNvCxnSpPr>
          <p:nvPr/>
        </p:nvCxnSpPr>
        <p:spPr>
          <a:xfrm>
            <a:off x="9439155" y="1130300"/>
            <a:ext cx="0" cy="68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093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CF2ECD-BFD5-E881-D6AD-31503F9C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2F857DD-921B-45B3-8EDA-FB5079C9D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3202D47-3FEC-F30D-F026-B640D0C5C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F5B2AE-8720-55EF-1B27-7A847503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50FDE42-04F9-45DB-1DAF-F45D67CB0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The Coca-Cola and Pepsi Duopoly: The Secret Ingredients">
            <a:extLst>
              <a:ext uri="{FF2B5EF4-FFF2-40B4-BE49-F238E27FC236}">
                <a16:creationId xmlns:a16="http://schemas.microsoft.com/office/drawing/2014/main" id="{E28A5E70-9E07-F81A-AE03-9B865EEB64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r="1827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784A420-03B8-F1F4-694B-B84EA4051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079EB-B16D-98AC-E3B8-F822941808A4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Key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Findings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747817-D297-B81D-4E68-79125F6DB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D57AFB-EED0-5FB0-D0DF-C82C633D0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1E8A8-6C32-9A7C-8510-3F429ED2437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What People Are Talking About:</a:t>
            </a:r>
            <a:r>
              <a:rPr lang="en-US" dirty="0"/>
              <a:t> </a:t>
            </a:r>
          </a:p>
          <a:p>
            <a:pPr marL="114300">
              <a:spcAft>
                <a:spcPts val="600"/>
              </a:spcAft>
            </a:pPr>
            <a:r>
              <a:rPr lang="en-US" sz="1400" b="1" dirty="0">
                <a:solidFill>
                  <a:srgbClr val="004A97"/>
                </a:solidFill>
              </a:rPr>
              <a:t>Pepsi: </a:t>
            </a:r>
            <a:r>
              <a:rPr lang="en-US" sz="1400" dirty="0"/>
              <a:t>Jobs</a:t>
            </a:r>
          </a:p>
          <a:p>
            <a:pPr marL="114300">
              <a:spcAft>
                <a:spcPts val="600"/>
              </a:spcAft>
            </a:pPr>
            <a:r>
              <a:rPr lang="en-US" sz="1400" b="1" dirty="0">
                <a:solidFill>
                  <a:srgbClr val="D61F25"/>
                </a:solidFill>
              </a:rPr>
              <a:t>Coca-Cola: </a:t>
            </a:r>
            <a:r>
              <a:rPr lang="en-US" sz="1400" dirty="0"/>
              <a:t>Oreo, zero, bottles</a:t>
            </a:r>
          </a:p>
          <a:p>
            <a:pPr marL="114300">
              <a:spcAft>
                <a:spcPts val="600"/>
              </a:spcAft>
            </a:pPr>
            <a:r>
              <a:rPr lang="en-US" sz="1400" b="1" dirty="0"/>
              <a:t>Sentiment: </a:t>
            </a:r>
            <a:r>
              <a:rPr lang="en-US" sz="1400" b="1" dirty="0">
                <a:solidFill>
                  <a:srgbClr val="004A97"/>
                </a:solidFill>
              </a:rPr>
              <a:t>Pepsi </a:t>
            </a:r>
            <a:r>
              <a:rPr lang="en-US" sz="1400" b="1" dirty="0"/>
              <a:t>&lt;</a:t>
            </a:r>
            <a:r>
              <a:rPr lang="en-US" sz="1400" b="1" dirty="0">
                <a:solidFill>
                  <a:srgbClr val="004A97"/>
                </a:solidFill>
              </a:rPr>
              <a:t> </a:t>
            </a:r>
            <a:r>
              <a:rPr lang="en-US" sz="1400" b="1" dirty="0">
                <a:solidFill>
                  <a:srgbClr val="D61F25"/>
                </a:solidFill>
              </a:rPr>
              <a:t>Coca-Cola</a:t>
            </a:r>
          </a:p>
          <a:p>
            <a:pPr marL="114300">
              <a:spcAft>
                <a:spcPts val="600"/>
              </a:spcAft>
            </a:pPr>
            <a:endParaRPr lang="en-US" sz="14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Matching Brand Identity:</a:t>
            </a:r>
          </a:p>
          <a:p>
            <a:pPr marL="114300">
              <a:spcAft>
                <a:spcPts val="600"/>
              </a:spcAft>
            </a:pPr>
            <a:r>
              <a:rPr lang="en-US" sz="1400" dirty="0"/>
              <a:t>Our model likely predict </a:t>
            </a:r>
            <a:r>
              <a:rPr lang="en-US" sz="1400" b="1" dirty="0">
                <a:solidFill>
                  <a:srgbClr val="D61F25"/>
                </a:solidFill>
              </a:rPr>
              <a:t>Coca-Cola        </a:t>
            </a:r>
            <a:r>
              <a:rPr lang="en-US" sz="1400" dirty="0"/>
              <a:t>more than</a:t>
            </a:r>
            <a:r>
              <a:rPr lang="en-US" sz="1400" b="1" dirty="0">
                <a:solidFill>
                  <a:srgbClr val="D61F25"/>
                </a:solidFill>
              </a:rPr>
              <a:t> </a:t>
            </a:r>
            <a:r>
              <a:rPr lang="en-US" sz="1400" b="1" dirty="0">
                <a:solidFill>
                  <a:srgbClr val="004A97"/>
                </a:solidFill>
              </a:rPr>
              <a:t>Pepsi </a:t>
            </a:r>
            <a:r>
              <a:rPr lang="en-US" sz="1400" dirty="0"/>
              <a:t>with 57% accuracy</a:t>
            </a:r>
          </a:p>
        </p:txBody>
      </p:sp>
    </p:spTree>
    <p:extLst>
      <p:ext uri="{BB962C8B-B14F-4D97-AF65-F5344CB8AC3E}">
        <p14:creationId xmlns:p14="http://schemas.microsoft.com/office/powerpoint/2010/main" val="177395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18FA2-0832-6F34-E1EF-64215105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371A6DF-FFFB-DABA-D75F-59791C00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BA5D3FE-B707-31EF-F632-ADD0B272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39F4CE-D9A8-7F67-45C3-17213A7DB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8D9D36B-7CE3-50CE-99B2-DBC07FA93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The Coca-Cola and Pepsi Duopoly: The Secret Ingredients">
            <a:extLst>
              <a:ext uri="{FF2B5EF4-FFF2-40B4-BE49-F238E27FC236}">
                <a16:creationId xmlns:a16="http://schemas.microsoft.com/office/drawing/2014/main" id="{19BECBAA-D8EC-3FCB-DDC3-FA4890A08C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r="1827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E24CC89-8D4E-186C-8AC4-44FC4E051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667AFC-D8DF-5C6C-D479-0A3D12D3390C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Problem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Statements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F335DD2-E6C5-8CC5-D561-F93C9B9EF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3172F3-9494-1177-9A97-106BA1D34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962A4-F8DA-D284-7C5F-6E96D354899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What People Are Talking About:</a:t>
            </a:r>
            <a:r>
              <a:rPr lang="en-US" dirty="0"/>
              <a:t> </a:t>
            </a:r>
          </a:p>
          <a:p>
            <a:pPr marL="114300">
              <a:spcAft>
                <a:spcPts val="600"/>
              </a:spcAft>
            </a:pPr>
            <a:r>
              <a:rPr lang="en-US" sz="1400" dirty="0"/>
              <a:t>Find the common words and sentiment in discussions about </a:t>
            </a:r>
            <a:r>
              <a:rPr lang="en-US" sz="1400" b="1" dirty="0">
                <a:solidFill>
                  <a:srgbClr val="004A97"/>
                </a:solidFill>
              </a:rPr>
              <a:t>Pepsi</a:t>
            </a:r>
            <a:r>
              <a:rPr lang="en-US" sz="1400" dirty="0"/>
              <a:t> and </a:t>
            </a:r>
            <a:r>
              <a:rPr lang="en-US" sz="1400" b="1" dirty="0">
                <a:solidFill>
                  <a:srgbClr val="D61F25"/>
                </a:solidFill>
              </a:rPr>
              <a:t>Coca-Cola</a:t>
            </a:r>
            <a:r>
              <a:rPr lang="en-US" sz="1400" dirty="0"/>
              <a:t> to see what people are interested in.</a:t>
            </a:r>
            <a:r>
              <a:rPr lang="en-US" sz="1400" b="1" dirty="0"/>
              <a:t>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Matching Brand Identity:</a:t>
            </a:r>
          </a:p>
          <a:p>
            <a:pPr marL="114300">
              <a:spcAft>
                <a:spcPts val="600"/>
              </a:spcAft>
            </a:pPr>
            <a:r>
              <a:rPr lang="en-US" sz="1400" dirty="0"/>
              <a:t>Use an NLP model to predict if a message is about </a:t>
            </a:r>
            <a:r>
              <a:rPr lang="en-US" sz="1400" b="1" dirty="0">
                <a:solidFill>
                  <a:srgbClr val="004A97"/>
                </a:solidFill>
              </a:rPr>
              <a:t>Pepsi</a:t>
            </a:r>
            <a:r>
              <a:rPr lang="en-US" sz="1400" dirty="0"/>
              <a:t> or </a:t>
            </a:r>
            <a:r>
              <a:rPr lang="en-US" sz="1400" b="1" dirty="0">
                <a:solidFill>
                  <a:srgbClr val="D61F25"/>
                </a:solidFill>
              </a:rPr>
              <a:t>Coca-Cola</a:t>
            </a:r>
            <a:r>
              <a:rPr lang="en-US" sz="1400" dirty="0"/>
              <a:t> and check if it matches each brand's mission.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8044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CF2ECD-BFD5-E881-D6AD-31503F9C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93B08FD-5ECC-4728-AA84-CD6AC875B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2549107E-EC98-4933-8F8F-A1713C39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6557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  <a:ln w="9525">
            <a:noFill/>
          </a:ln>
          <a:effectLst>
            <a:outerShdw blurRad="50800" dist="38100" dir="5400000" algn="t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The Coca-Cola and Pepsi Duopoly: The Secret Ingredients">
            <a:extLst>
              <a:ext uri="{FF2B5EF4-FFF2-40B4-BE49-F238E27FC236}">
                <a16:creationId xmlns:a16="http://schemas.microsoft.com/office/drawing/2014/main" id="{8B502517-8713-BBD5-1FC4-F8735BBD3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6" r="4790"/>
          <a:stretch/>
        </p:blipFill>
        <p:spPr bwMode="auto">
          <a:xfrm>
            <a:off x="0" y="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3C174-D4E7-E307-4B20-169CDBFDD56A}"/>
              </a:ext>
            </a:extLst>
          </p:cNvPr>
          <p:cNvSpPr txBox="1"/>
          <p:nvPr/>
        </p:nvSpPr>
        <p:spPr>
          <a:xfrm>
            <a:off x="1701800" y="2326889"/>
            <a:ext cx="9753600" cy="22042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dirty="0">
                <a:ln>
                  <a:solidFill>
                    <a:schemeClr val="bg1"/>
                  </a:solidFill>
                </a:ln>
                <a:effectLst/>
                <a:latin typeface="system-ui"/>
              </a:rPr>
              <a:t>"There's no way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Pepsi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effectLst/>
                <a:latin typeface="system-ui"/>
              </a:rPr>
              <a:t> and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Coca-Cola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effectLst/>
                <a:latin typeface="system-ui"/>
              </a:rPr>
              <a:t> taste the same. It's not just about the beverage—it's about the story, the feeling, moments, and what each brand represents beyond the drink."</a:t>
            </a:r>
            <a:endParaRPr lang="en-US" sz="4000" b="1" dirty="0">
              <a:ln>
                <a:solidFill>
                  <a:schemeClr val="bg1"/>
                </a:solidFill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192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The Coca-Cola and Pepsi Duopoly: The Secret Ingredients">
            <a:extLst>
              <a:ext uri="{FF2B5EF4-FFF2-40B4-BE49-F238E27FC236}">
                <a16:creationId xmlns:a16="http://schemas.microsoft.com/office/drawing/2014/main" id="{E9578439-BA63-A91F-285F-397EF70873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r="1827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4589A8-ADED-D66C-50FE-1F43A66226F1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Study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Process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0BC12E-1DFE-6BB8-A0A5-3F0930720820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Extract Subreddit Posts from </a:t>
            </a:r>
            <a:r>
              <a:rPr lang="en-US" b="1" dirty="0">
                <a:solidFill>
                  <a:srgbClr val="004A97"/>
                </a:solidFill>
              </a:rPr>
              <a:t>r/Pepsi </a:t>
            </a:r>
            <a:r>
              <a:rPr lang="en-US" b="1" dirty="0"/>
              <a:t>and </a:t>
            </a:r>
            <a:r>
              <a:rPr lang="en-US" b="1" dirty="0">
                <a:solidFill>
                  <a:srgbClr val="F40009"/>
                </a:solidFill>
              </a:rPr>
              <a:t>r/</a:t>
            </a:r>
            <a:r>
              <a:rPr lang="en-US" b="1" dirty="0" err="1">
                <a:solidFill>
                  <a:srgbClr val="F40009"/>
                </a:solidFill>
              </a:rPr>
              <a:t>cocacola</a:t>
            </a:r>
            <a:endParaRPr lang="en-US" b="1" dirty="0">
              <a:solidFill>
                <a:srgbClr val="F40009"/>
              </a:solidFill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Preparing Data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Exploratory Data Analysis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Sentiment Analysis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Vectorizer and Tokenizer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Model Tuning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72336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32D94-B11E-19CF-94C5-D38DE309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B55CE6-9AE2-7F9D-28A5-596A3900E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AE085F-2511-5595-3E26-3CEBC7727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0E1A2-1C6C-6585-73B7-3D903E5AC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FDCD7A2-B35A-FFD2-A404-DD29B753D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6C994E-CAFA-3D90-403B-077D92F45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76A09-97C9-87B9-5FF7-01CA50242AB7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Preparing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Data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CA7B59-0646-D084-2370-EAB346C6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9C2CA0-62A6-806E-C7A0-3E7D6CDA4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AE4BB-E3B1-9960-7F82-FACE3067476E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Concatenate Title and Body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Create column </a:t>
            </a:r>
            <a:r>
              <a:rPr lang="en-US" sz="1600" b="1" dirty="0">
                <a:solidFill>
                  <a:srgbClr val="D61F25"/>
                </a:solidFill>
              </a:rPr>
              <a:t>is_</a:t>
            </a:r>
            <a:r>
              <a:rPr lang="en-US" sz="1600" b="1" dirty="0">
                <a:solidFill>
                  <a:srgbClr val="004A97"/>
                </a:solidFill>
              </a:rPr>
              <a:t>pepsi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Lower text and remove related words; </a:t>
            </a:r>
            <a:r>
              <a:rPr lang="en-US" sz="1600" b="1" dirty="0">
                <a:solidFill>
                  <a:srgbClr val="004A97"/>
                </a:solidFill>
              </a:rPr>
              <a:t>pepsi, pepsico,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D61F25"/>
                </a:solidFill>
              </a:rPr>
              <a:t>coca, cola, coke</a:t>
            </a:r>
          </a:p>
          <a:p>
            <a:pPr marL="571500" lvl="1">
              <a:spcAft>
                <a:spcPts val="600"/>
              </a:spcAft>
            </a:pP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83CC9-4924-6FFD-BBEC-F45B3544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442" y="483955"/>
            <a:ext cx="6171336" cy="5890089"/>
          </a:xfrm>
          <a:prstGeom prst="rect">
            <a:avLst/>
          </a:prstGeom>
        </p:spPr>
      </p:pic>
      <p:pic>
        <p:nvPicPr>
          <p:cNvPr id="3" name="Picture 4" descr="Reddit - Wikipedia">
            <a:extLst>
              <a:ext uri="{FF2B5EF4-FFF2-40B4-BE49-F238E27FC236}">
                <a16:creationId xmlns:a16="http://schemas.microsoft.com/office/drawing/2014/main" id="{D56EEECA-EE93-234C-6682-4DE9ED02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04" y="4956102"/>
            <a:ext cx="880537" cy="8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81A6E-9A8A-75DD-0AA2-419868695A2A}"/>
              </a:ext>
            </a:extLst>
          </p:cNvPr>
          <p:cNvSpPr/>
          <p:nvPr/>
        </p:nvSpPr>
        <p:spPr>
          <a:xfrm>
            <a:off x="5145432" y="4674870"/>
            <a:ext cx="963168" cy="2868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77362-D49F-CC1C-4720-9595B7E1F7AF}"/>
              </a:ext>
            </a:extLst>
          </p:cNvPr>
          <p:cNvSpPr/>
          <p:nvPr/>
        </p:nvSpPr>
        <p:spPr>
          <a:xfrm>
            <a:off x="5145432" y="5588554"/>
            <a:ext cx="1219200" cy="2868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4CD9B4-63B2-FF2F-AC0B-831A49D284D6}"/>
              </a:ext>
            </a:extLst>
          </p:cNvPr>
          <p:cNvSpPr/>
          <p:nvPr/>
        </p:nvSpPr>
        <p:spPr>
          <a:xfrm>
            <a:off x="5130404" y="736663"/>
            <a:ext cx="1023916" cy="1068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E7ED98-16AA-8727-A3C8-C00CB857592E}"/>
              </a:ext>
            </a:extLst>
          </p:cNvPr>
          <p:cNvCxnSpPr>
            <a:cxnSpLocks/>
            <a:endCxn id="17" idx="3"/>
          </p:cNvCxnSpPr>
          <p:nvPr/>
        </p:nvCxnSpPr>
        <p:spPr>
          <a:xfrm>
            <a:off x="7362455" y="1161288"/>
            <a:ext cx="3626291" cy="21892"/>
          </a:xfrm>
          <a:prstGeom prst="straightConnector1">
            <a:avLst/>
          </a:prstGeom>
          <a:ln w="57150">
            <a:solidFill>
              <a:srgbClr val="FF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DDDB5E-BB0C-7228-B4C1-802173E04BD5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362455" y="1461629"/>
            <a:ext cx="3533099" cy="21892"/>
          </a:xfrm>
          <a:prstGeom prst="straightConnector1">
            <a:avLst/>
          </a:prstGeom>
          <a:ln w="57150">
            <a:solidFill>
              <a:srgbClr val="FF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8778BD-F1B6-3D8C-5B8B-B9A813CEEE16}"/>
              </a:ext>
            </a:extLst>
          </p:cNvPr>
          <p:cNvSpPr txBox="1"/>
          <p:nvPr/>
        </p:nvSpPr>
        <p:spPr>
          <a:xfrm flipH="1">
            <a:off x="10988746" y="998514"/>
            <a:ext cx="69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Title</a:t>
            </a:r>
            <a:endParaRPr lang="en-AE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09B77A-FE57-0CA7-4E88-49DBCCEFB705}"/>
              </a:ext>
            </a:extLst>
          </p:cNvPr>
          <p:cNvSpPr txBox="1"/>
          <p:nvPr/>
        </p:nvSpPr>
        <p:spPr>
          <a:xfrm flipH="1">
            <a:off x="10895554" y="1298855"/>
            <a:ext cx="79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Body</a:t>
            </a:r>
            <a:endParaRPr lang="en-AE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BD832C-837B-886E-61A5-224BDFEEBBB2}"/>
              </a:ext>
            </a:extLst>
          </p:cNvPr>
          <p:cNvSpPr txBox="1"/>
          <p:nvPr/>
        </p:nvSpPr>
        <p:spPr>
          <a:xfrm flipH="1">
            <a:off x="9372959" y="529103"/>
            <a:ext cx="142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is_pepsi = 1</a:t>
            </a:r>
            <a:endParaRPr lang="en-AE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9F613-606A-839B-EE7A-425107FBACF6}"/>
              </a:ext>
            </a:extLst>
          </p:cNvPr>
          <p:cNvSpPr txBox="1"/>
          <p:nvPr/>
        </p:nvSpPr>
        <p:spPr>
          <a:xfrm>
            <a:off x="848087" y="2906974"/>
            <a:ext cx="872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4A97"/>
                </a:solidFill>
              </a:rPr>
              <a:t>Pepsi</a:t>
            </a:r>
            <a:r>
              <a:rPr lang="en-US" dirty="0"/>
              <a:t> </a:t>
            </a:r>
            <a:endParaRPr lang="en-US" b="1" dirty="0"/>
          </a:p>
          <a:p>
            <a:pPr algn="ctr"/>
            <a:r>
              <a:rPr lang="en-US" b="1" dirty="0"/>
              <a:t>995</a:t>
            </a:r>
          </a:p>
          <a:p>
            <a:pPr algn="ctr"/>
            <a:r>
              <a:rPr lang="en-US" b="1" dirty="0"/>
              <a:t>Posts</a:t>
            </a:r>
            <a:endParaRPr lang="en-AE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199D4-AD0F-021E-1BEF-A0F695CBE4B1}"/>
              </a:ext>
            </a:extLst>
          </p:cNvPr>
          <p:cNvSpPr txBox="1"/>
          <p:nvPr/>
        </p:nvSpPr>
        <p:spPr>
          <a:xfrm>
            <a:off x="2058669" y="2888686"/>
            <a:ext cx="1418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D61F25"/>
                </a:solidFill>
              </a:rPr>
              <a:t>Coca-Cola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963</a:t>
            </a:r>
          </a:p>
          <a:p>
            <a:pPr algn="ctr"/>
            <a:r>
              <a:rPr lang="en-US" b="1" dirty="0"/>
              <a:t>Post</a:t>
            </a:r>
            <a:endParaRPr lang="en-AE" b="1" dirty="0"/>
          </a:p>
        </p:txBody>
      </p:sp>
    </p:spTree>
    <p:extLst>
      <p:ext uri="{BB962C8B-B14F-4D97-AF65-F5344CB8AC3E}">
        <p14:creationId xmlns:p14="http://schemas.microsoft.com/office/powerpoint/2010/main" val="149195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8AC5A-61D9-1A24-37D9-B7F850B20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5D788B-BD87-B29E-E036-C5E74751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DEFE4F9-1900-081D-EE6C-D9184B24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1B7086-B841-4D71-59B3-9CE357A0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13D45DA-B74D-70B5-9A46-0B75B27A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8CDE99-77F9-1330-A212-22C9A494E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C3008-8F32-1DD2-F1FD-CF9B1223180C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Exploratory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Data 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49DC3C-1EF7-8703-6A04-2247611F8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67AA8B-209F-FC12-6C2E-EA7DB0C43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95523-AD42-7046-2B41-ECEBA446FE1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Word Counts</a:t>
            </a:r>
          </a:p>
          <a:p>
            <a:pPr marL="114300">
              <a:spcAft>
                <a:spcPts val="600"/>
              </a:spcAft>
            </a:pPr>
            <a:endParaRPr lang="en-US" sz="2400" b="1" dirty="0"/>
          </a:p>
          <a:p>
            <a:pPr marL="114300">
              <a:spcAft>
                <a:spcPts val="600"/>
              </a:spcAft>
            </a:pPr>
            <a:r>
              <a:rPr lang="en-US" sz="1600" b="1" dirty="0"/>
              <a:t>Similarities in Lower Quartiles</a:t>
            </a:r>
          </a:p>
          <a:p>
            <a:pPr marL="114300">
              <a:spcAft>
                <a:spcPts val="600"/>
              </a:spcAft>
            </a:pPr>
            <a:endParaRPr lang="en-US" sz="1600" b="1" dirty="0"/>
          </a:p>
          <a:p>
            <a:pPr marL="114300">
              <a:spcAft>
                <a:spcPts val="600"/>
              </a:spcAft>
            </a:pPr>
            <a:r>
              <a:rPr lang="en-US" sz="1600" b="1" dirty="0"/>
              <a:t>Differences in Higher Quartiles</a:t>
            </a:r>
          </a:p>
          <a:p>
            <a:pPr marL="114300">
              <a:spcAft>
                <a:spcPts val="600"/>
              </a:spcAft>
            </a:pPr>
            <a:r>
              <a:rPr lang="en-US" sz="1600" dirty="0">
                <a:solidFill>
                  <a:srgbClr val="134A84"/>
                </a:solidFill>
              </a:rPr>
              <a:t>Pepsi </a:t>
            </a:r>
            <a:r>
              <a:rPr lang="en-US" sz="1600" dirty="0"/>
              <a:t>have more word counts than </a:t>
            </a:r>
            <a:r>
              <a:rPr lang="en-US" sz="1600" dirty="0">
                <a:solidFill>
                  <a:srgbClr val="D61F25"/>
                </a:solidFill>
              </a:rPr>
              <a:t>Coca-Cola</a:t>
            </a:r>
          </a:p>
          <a:p>
            <a:pPr marL="571500" lvl="1">
              <a:spcAft>
                <a:spcPts val="600"/>
              </a:spcAft>
            </a:pPr>
            <a:endParaRPr lang="en-US" sz="1600" b="1" dirty="0"/>
          </a:p>
        </p:txBody>
      </p:sp>
      <p:pic>
        <p:nvPicPr>
          <p:cNvPr id="6" name="Picture 5" descr="A red and blue diagram&#10;&#10;Description automatically generated">
            <a:extLst>
              <a:ext uri="{FF2B5EF4-FFF2-40B4-BE49-F238E27FC236}">
                <a16:creationId xmlns:a16="http://schemas.microsoft.com/office/drawing/2014/main" id="{E486C81D-BCAE-8560-7947-7038AED53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5" r="1915" b="8879"/>
          <a:stretch/>
        </p:blipFill>
        <p:spPr>
          <a:xfrm>
            <a:off x="5639754" y="1295969"/>
            <a:ext cx="5484496" cy="42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429B0-ABA1-DB64-E438-FBFD8205E418}"/>
              </a:ext>
            </a:extLst>
          </p:cNvPr>
          <p:cNvSpPr txBox="1"/>
          <p:nvPr/>
        </p:nvSpPr>
        <p:spPr>
          <a:xfrm>
            <a:off x="9488855" y="2938307"/>
            <a:ext cx="113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Coca-Cola</a:t>
            </a:r>
            <a:endParaRPr lang="en-A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6AFF2-36DB-829D-95FE-67851010E0ED}"/>
              </a:ext>
            </a:extLst>
          </p:cNvPr>
          <p:cNvSpPr txBox="1"/>
          <p:nvPr/>
        </p:nvSpPr>
        <p:spPr>
          <a:xfrm>
            <a:off x="9488855" y="3504642"/>
            <a:ext cx="113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Pepsi</a:t>
            </a:r>
            <a:endParaRPr lang="en-AE" dirty="0">
              <a:solidFill>
                <a:srgbClr val="134A8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F5E00-602A-5D83-7FFA-45029DDAC56D}"/>
              </a:ext>
            </a:extLst>
          </p:cNvPr>
          <p:cNvSpPr txBox="1"/>
          <p:nvPr/>
        </p:nvSpPr>
        <p:spPr>
          <a:xfrm>
            <a:off x="7787579" y="2011680"/>
            <a:ext cx="1601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Q3 – 43 words</a:t>
            </a:r>
            <a:endParaRPr lang="en-AE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638F757-B99E-E84E-7102-114F3E47C87E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885432" y="2196346"/>
            <a:ext cx="902147" cy="629150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3016860-0010-C04F-7551-E53D907B273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123176" y="4121455"/>
            <a:ext cx="652939" cy="423367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5B810C-76D3-88D1-0F3B-625C4B0614BB}"/>
              </a:ext>
            </a:extLst>
          </p:cNvPr>
          <p:cNvSpPr txBox="1"/>
          <p:nvPr/>
        </p:nvSpPr>
        <p:spPr>
          <a:xfrm>
            <a:off x="7776115" y="4360156"/>
            <a:ext cx="1601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Q3 – 51 words</a:t>
            </a:r>
            <a:endParaRPr lang="en-AE" dirty="0">
              <a:solidFill>
                <a:srgbClr val="134A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7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F51DD-D06B-C7B8-F16E-83ECD752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2587214-4240-0691-535B-D160F19B3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B802D65-8599-B984-655A-E1A5619E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B11663-1FD7-0A49-37B2-9D4D1B513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7DD6410-A401-57D9-5B9D-C20D21FE0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0D31F5-7413-7D37-650D-2F28AF825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52DA07-B8D2-5890-7026-29EFE66082F9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Exploratory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Data 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FBCF16-EC6B-47D2-EC30-30E02C02E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AAAD9-0ECB-1D68-2C4F-691284C03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330B5-41B4-CEB6-AC5A-A5CD59827705}"/>
              </a:ext>
            </a:extLst>
          </p:cNvPr>
          <p:cNvSpPr txBox="1"/>
          <p:nvPr/>
        </p:nvSpPr>
        <p:spPr>
          <a:xfrm>
            <a:off x="4062282" y="1190143"/>
            <a:ext cx="3789882" cy="106700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Common Words</a:t>
            </a:r>
          </a:p>
          <a:p>
            <a:pPr marL="114300">
              <a:spcAft>
                <a:spcPts val="600"/>
              </a:spcAft>
            </a:pPr>
            <a:r>
              <a:rPr lang="en-US" sz="1600" b="1" dirty="0"/>
              <a:t>Words that frequently show across all documents</a:t>
            </a:r>
          </a:p>
        </p:txBody>
      </p:sp>
      <p:pic>
        <p:nvPicPr>
          <p:cNvPr id="3" name="Picture 2" descr="A graph of red and blue bars&#10;&#10;Description automatically generated">
            <a:extLst>
              <a:ext uri="{FF2B5EF4-FFF2-40B4-BE49-F238E27FC236}">
                <a16:creationId xmlns:a16="http://schemas.microsoft.com/office/drawing/2014/main" id="{6EAC9D7B-35C8-9EC1-D1E6-8F447A8B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7"/>
          <a:stretch/>
        </p:blipFill>
        <p:spPr>
          <a:xfrm>
            <a:off x="195060" y="2579502"/>
            <a:ext cx="11801880" cy="3922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E91F45-6ADC-AAA7-9D4D-94A72E98E333}"/>
              </a:ext>
            </a:extLst>
          </p:cNvPr>
          <p:cNvSpPr txBox="1"/>
          <p:nvPr/>
        </p:nvSpPr>
        <p:spPr>
          <a:xfrm>
            <a:off x="8105209" y="1223507"/>
            <a:ext cx="404497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sz="1800" b="1" dirty="0" err="1"/>
              <a:t>Stopwords</a:t>
            </a:r>
            <a:r>
              <a:rPr lang="en-US" sz="1800" b="1" dirty="0"/>
              <a:t>: </a:t>
            </a:r>
            <a:r>
              <a:rPr lang="en-US" sz="1800" dirty="0"/>
              <a:t>like, just, know, new, </a:t>
            </a:r>
            <a:r>
              <a:rPr lang="en-US" sz="1800" dirty="0" err="1"/>
              <a:t>im</a:t>
            </a:r>
            <a:r>
              <a:rPr lang="en-US" sz="1800" dirty="0"/>
              <a:t> (I’m), does</a:t>
            </a:r>
          </a:p>
          <a:p>
            <a:pPr marL="114300">
              <a:spcAft>
                <a:spcPts val="600"/>
              </a:spcAft>
            </a:pPr>
            <a:r>
              <a:rPr lang="en-US" sz="1800" b="1" dirty="0"/>
              <a:t>Keywords: </a:t>
            </a:r>
            <a:r>
              <a:rPr lang="en-US" sz="1800" dirty="0"/>
              <a:t>zero, sugar, bottle</a:t>
            </a:r>
            <a:endParaRPr lang="en-US" sz="1800" b="1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3AAD459-5819-4FED-1E95-D9B97D09280D}"/>
              </a:ext>
            </a:extLst>
          </p:cNvPr>
          <p:cNvSpPr/>
          <p:nvPr/>
        </p:nvSpPr>
        <p:spPr>
          <a:xfrm>
            <a:off x="8517683" y="3326627"/>
            <a:ext cx="384048" cy="732862"/>
          </a:xfrm>
          <a:prstGeom prst="downArrow">
            <a:avLst/>
          </a:prstGeom>
          <a:solidFill>
            <a:srgbClr val="FF4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4577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3CE06-CE9B-902E-18DD-35CABAEB6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1CDAFE6-F2A2-FF22-0B43-DB5227ECB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C76E3BF-5996-EFE4-4B2E-E46FFC0C7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59142A-AAAD-6238-BB29-DE5A7BBC2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E38FD63-6CE5-92EE-D38A-DD73609AA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8D8BBC-5A13-F76B-C40B-42ACCBF56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C9BCE-875E-922F-077B-78271202C5F6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Exploratory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Data 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7838D1-18B1-3997-5FD0-CDDE7FDC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BA996F-04A1-EFE1-AAB3-E2FBA4C84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graph of red and blue bars&#10;&#10;Description automatically generated">
            <a:extLst>
              <a:ext uri="{FF2B5EF4-FFF2-40B4-BE49-F238E27FC236}">
                <a16:creationId xmlns:a16="http://schemas.microsoft.com/office/drawing/2014/main" id="{18E2AE6D-5DB4-FBBC-9F3F-3249C7A1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4" b="5397"/>
          <a:stretch/>
        </p:blipFill>
        <p:spPr>
          <a:xfrm>
            <a:off x="195060" y="2574027"/>
            <a:ext cx="11801880" cy="4283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09B7D4-978B-3561-DAC9-73C07EBFEE49}"/>
              </a:ext>
            </a:extLst>
          </p:cNvPr>
          <p:cNvSpPr txBox="1"/>
          <p:nvPr/>
        </p:nvSpPr>
        <p:spPr>
          <a:xfrm>
            <a:off x="4062282" y="1190143"/>
            <a:ext cx="3789882" cy="106700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Exclusive Words</a:t>
            </a:r>
          </a:p>
          <a:p>
            <a:pPr marL="114300">
              <a:spcAft>
                <a:spcPts val="600"/>
              </a:spcAft>
            </a:pPr>
            <a:r>
              <a:rPr lang="en-US" sz="1600" b="1" dirty="0"/>
              <a:t>Words that mostly show either in </a:t>
            </a:r>
            <a:r>
              <a:rPr lang="en-US" sz="1600" b="1" dirty="0">
                <a:solidFill>
                  <a:srgbClr val="134A84"/>
                </a:solidFill>
              </a:rPr>
              <a:t>Pepsi</a:t>
            </a:r>
            <a:r>
              <a:rPr lang="en-US" sz="1600" b="1" dirty="0"/>
              <a:t> or </a:t>
            </a:r>
            <a:r>
              <a:rPr lang="en-US" sz="1600" b="1" dirty="0">
                <a:solidFill>
                  <a:srgbClr val="F40009"/>
                </a:solidFill>
              </a:rPr>
              <a:t>Coca-Cola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66528-FA06-3588-E3EF-70AE58315C9D}"/>
              </a:ext>
            </a:extLst>
          </p:cNvPr>
          <p:cNvSpPr txBox="1"/>
          <p:nvPr/>
        </p:nvSpPr>
        <p:spPr>
          <a:xfrm>
            <a:off x="7852164" y="1429604"/>
            <a:ext cx="3789882" cy="827541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1600" b="1" dirty="0"/>
              <a:t>Find the difference in the count of occurrences between </a:t>
            </a:r>
            <a:r>
              <a:rPr lang="en-US" sz="1600" b="1" dirty="0">
                <a:solidFill>
                  <a:srgbClr val="134A84"/>
                </a:solidFill>
              </a:rPr>
              <a:t>Pepsi</a:t>
            </a:r>
            <a:r>
              <a:rPr lang="en-US" sz="1600" b="1" dirty="0"/>
              <a:t> and </a:t>
            </a:r>
            <a:r>
              <a:rPr lang="en-US" sz="1600" b="1" dirty="0">
                <a:solidFill>
                  <a:srgbClr val="F40009"/>
                </a:solidFill>
              </a:rPr>
              <a:t>Coca-Cola</a:t>
            </a:r>
            <a:endParaRPr lang="en-US" sz="1100" b="1" dirty="0">
              <a:solidFill>
                <a:srgbClr val="F400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5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C326A-5380-4B2F-A366-BEF46B49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9A00EEF-6498-6EA6-9851-3EA3F237A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8FAC0-D288-84AE-831C-A53FE50E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334AF3-D16B-E373-4BB6-2CA4040B8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91954FC-17DB-5B0E-46A5-E81E42068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ED3737-F0FD-6B5F-2DFB-6CF5738C1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DDACF-CCC1-159B-E83C-57D66586531A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Exploratory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Data 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522502-2428-4C4A-4628-0CA4EB55A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D725D5-70C0-867D-7D6A-31B38F0C5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word cloud with blue and red text&#10;&#10;Description automatically generated">
            <a:extLst>
              <a:ext uri="{FF2B5EF4-FFF2-40B4-BE49-F238E27FC236}">
                <a16:creationId xmlns:a16="http://schemas.microsoft.com/office/drawing/2014/main" id="{287B7196-35CF-8ED8-A455-877356BF1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62" y="787352"/>
            <a:ext cx="6464821" cy="540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636DB-A887-F5DA-66E5-C689F08EAF2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Word Cloud</a:t>
            </a:r>
          </a:p>
          <a:p>
            <a:pPr marL="114300">
              <a:spcAft>
                <a:spcPts val="600"/>
              </a:spcAft>
            </a:pPr>
            <a:endParaRPr lang="en-US" sz="2400" b="1" dirty="0"/>
          </a:p>
          <a:p>
            <a:pPr marL="114300">
              <a:spcAft>
                <a:spcPts val="600"/>
              </a:spcAft>
            </a:pPr>
            <a:r>
              <a:rPr lang="en-US" sz="1600" dirty="0"/>
              <a:t>This word cloud displays words in </a:t>
            </a:r>
            <a:r>
              <a:rPr lang="en-US" sz="1600" dirty="0">
                <a:solidFill>
                  <a:srgbClr val="F40009"/>
                </a:solidFill>
              </a:rPr>
              <a:t>red for Coca-Cola</a:t>
            </a:r>
            <a:r>
              <a:rPr lang="en-US" sz="1600" dirty="0"/>
              <a:t> and in </a:t>
            </a:r>
            <a:r>
              <a:rPr lang="en-US" sz="1600" dirty="0">
                <a:solidFill>
                  <a:srgbClr val="004A97"/>
                </a:solidFill>
              </a:rPr>
              <a:t>blue for Pepsi</a:t>
            </a:r>
            <a:r>
              <a:rPr lang="en-US" sz="1600" dirty="0"/>
              <a:t>, with word size reflecting the difference in occurrences between the two brands</a:t>
            </a:r>
            <a:r>
              <a:rPr lang="en-US" sz="1600" b="1" dirty="0">
                <a:solidFill>
                  <a:srgbClr val="D61F25"/>
                </a:solidFill>
              </a:rPr>
              <a:t> </a:t>
            </a:r>
            <a:endParaRPr lang="en-US" sz="1600" dirty="0">
              <a:solidFill>
                <a:srgbClr val="D61F25"/>
              </a:solidFill>
            </a:endParaRPr>
          </a:p>
          <a:p>
            <a:pPr marL="571500" lvl="1">
              <a:spcAft>
                <a:spcPts val="600"/>
              </a:spcAft>
            </a:pPr>
            <a:endParaRPr lang="en-US" sz="16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BC1AF5-1DEE-3349-60E7-7B9D9494AF50}"/>
              </a:ext>
            </a:extLst>
          </p:cNvPr>
          <p:cNvCxnSpPr>
            <a:cxnSpLocks/>
          </p:cNvCxnSpPr>
          <p:nvPr/>
        </p:nvCxnSpPr>
        <p:spPr>
          <a:xfrm>
            <a:off x="4241800" y="3987800"/>
            <a:ext cx="545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721901-15B6-5ADE-6C09-8F9850203B2E}"/>
              </a:ext>
            </a:extLst>
          </p:cNvPr>
          <p:cNvCxnSpPr>
            <a:cxnSpLocks/>
          </p:cNvCxnSpPr>
          <p:nvPr/>
        </p:nvCxnSpPr>
        <p:spPr>
          <a:xfrm>
            <a:off x="4241800" y="3987800"/>
            <a:ext cx="0" cy="140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C0584B-F703-4943-D900-A3DDD54F5EE4}"/>
              </a:ext>
            </a:extLst>
          </p:cNvPr>
          <p:cNvSpPr txBox="1"/>
          <p:nvPr/>
        </p:nvSpPr>
        <p:spPr>
          <a:xfrm>
            <a:off x="3018753" y="5449805"/>
            <a:ext cx="1655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Never seen this </a:t>
            </a:r>
            <a:r>
              <a:rPr lang="en-US" sz="800" dirty="0" err="1"/>
              <a:t>kinda</a:t>
            </a:r>
            <a:r>
              <a:rPr lang="en-US" sz="800" dirty="0"/>
              <a:t> Coke bottle. Pretty fun IMO.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91278C-F32A-3E94-9722-F373AC1C4918}"/>
              </a:ext>
            </a:extLst>
          </p:cNvPr>
          <p:cNvSpPr txBox="1"/>
          <p:nvPr/>
        </p:nvSpPr>
        <p:spPr>
          <a:xfrm>
            <a:off x="3018753" y="5753134"/>
            <a:ext cx="1735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Does anyone have any info about this Coca-Cola Hip Hop bottle?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E74803-E929-DE3D-CB6C-89DBF785A44F}"/>
              </a:ext>
            </a:extLst>
          </p:cNvPr>
          <p:cNvSpPr txBox="1"/>
          <p:nvPr/>
        </p:nvSpPr>
        <p:spPr>
          <a:xfrm>
            <a:off x="10461108" y="217438"/>
            <a:ext cx="1581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PepsiCo is closing 4 bottling plants and cutting nearly 400 jobs as it streamlines operations</a:t>
            </a:r>
          </a:p>
          <a:p>
            <a:r>
              <a:rPr lang="en-US" sz="800" dirty="0"/>
              <a:t>#pepsi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DD33F5-65D7-4C3B-6D2C-A9E7DDC8C7AE}"/>
              </a:ext>
            </a:extLst>
          </p:cNvPr>
          <p:cNvCxnSpPr>
            <a:cxnSpLocks/>
          </p:cNvCxnSpPr>
          <p:nvPr/>
        </p:nvCxnSpPr>
        <p:spPr>
          <a:xfrm>
            <a:off x="9916046" y="495300"/>
            <a:ext cx="545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8D6A65-7FE8-D5E6-0A22-D5317690B155}"/>
              </a:ext>
            </a:extLst>
          </p:cNvPr>
          <p:cNvCxnSpPr>
            <a:cxnSpLocks/>
          </p:cNvCxnSpPr>
          <p:nvPr/>
        </p:nvCxnSpPr>
        <p:spPr>
          <a:xfrm>
            <a:off x="9916046" y="495300"/>
            <a:ext cx="27672" cy="122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6E7CE53-6F37-0BC4-BD9F-339D76B82910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2A8F5-24E4-F150-A99D-2B91EFF4B974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270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3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41ABF-83CF-D095-0EE9-FB9542A47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2F2AA62-8C07-964E-9CAE-21B357B35DFD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Sentiment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4725-225F-6912-7F0E-70FBCDAE1065}"/>
              </a:ext>
            </a:extLst>
          </p:cNvPr>
          <p:cNvSpPr txBox="1"/>
          <p:nvPr/>
        </p:nvSpPr>
        <p:spPr>
          <a:xfrm>
            <a:off x="4804733" y="83812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Pepsi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3EAC7-ADDE-E19F-92C4-DB51BD4603F5}"/>
              </a:ext>
            </a:extLst>
          </p:cNvPr>
          <p:cNvSpPr txBox="1"/>
          <p:nvPr/>
        </p:nvSpPr>
        <p:spPr>
          <a:xfrm>
            <a:off x="9110130" y="838122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Coca-Cola</a:t>
            </a:r>
            <a:r>
              <a:rPr lang="en-US" sz="36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42AB0-2869-813C-FE07-C0599BDE570D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Compound Score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Focus overall Sentiment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Sensitive to modifiers, negations, and emphasis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endParaRPr lang="en-US" sz="1600" b="1" dirty="0"/>
          </a:p>
          <a:p>
            <a:pPr marL="114300">
              <a:spcAft>
                <a:spcPts val="600"/>
              </a:spcAft>
            </a:pPr>
            <a:r>
              <a:rPr lang="en-US" sz="2400" b="1" dirty="0"/>
              <a:t>NPS </a:t>
            </a:r>
            <a:r>
              <a:rPr lang="en-US" sz="1600" dirty="0"/>
              <a:t>Net Promoter Score </a:t>
            </a:r>
          </a:p>
          <a:p>
            <a:pPr marL="114300">
              <a:spcAft>
                <a:spcPts val="600"/>
              </a:spcAft>
            </a:pPr>
            <a:r>
              <a:rPr lang="en-US" sz="1600" dirty="0"/>
              <a:t>is a metric used to gauge customer satisfaction, range between -1 and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A8080D-B31A-3581-EC2A-32F31CCFD81B}"/>
              </a:ext>
            </a:extLst>
          </p:cNvPr>
          <p:cNvCxnSpPr/>
          <p:nvPr/>
        </p:nvCxnSpPr>
        <p:spPr>
          <a:xfrm>
            <a:off x="6500632" y="3071658"/>
            <a:ext cx="2304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2EF4C-2375-C6E2-EF05-000FE405A4FE}"/>
              </a:ext>
            </a:extLst>
          </p:cNvPr>
          <p:cNvCxnSpPr/>
          <p:nvPr/>
        </p:nvCxnSpPr>
        <p:spPr>
          <a:xfrm>
            <a:off x="6510528" y="3889594"/>
            <a:ext cx="2304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E30FB3-5DAD-B851-34A9-1AF2E0BB581B}"/>
              </a:ext>
            </a:extLst>
          </p:cNvPr>
          <p:cNvSpPr txBox="1"/>
          <p:nvPr/>
        </p:nvSpPr>
        <p:spPr>
          <a:xfrm>
            <a:off x="7108459" y="2646516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Score &gt; 0.05</a:t>
            </a:r>
            <a:endParaRPr lang="en-A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947A9-BF68-25D4-D554-5CCDF1956FA7}"/>
              </a:ext>
            </a:extLst>
          </p:cNvPr>
          <p:cNvSpPr txBox="1"/>
          <p:nvPr/>
        </p:nvSpPr>
        <p:spPr>
          <a:xfrm>
            <a:off x="7139293" y="4365896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Score &lt; 0.05</a:t>
            </a:r>
            <a:endParaRPr lang="en-A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3517B-26D9-F48E-EFC5-3A7F4F6690EE}"/>
              </a:ext>
            </a:extLst>
          </p:cNvPr>
          <p:cNvSpPr txBox="1"/>
          <p:nvPr/>
        </p:nvSpPr>
        <p:spPr>
          <a:xfrm>
            <a:off x="6632530" y="3548018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- 0.05 &lt;= Score &lt;= 0.05</a:t>
            </a:r>
            <a:endParaRPr lang="en-A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44410-A09B-9E33-194F-ACC45B666D6E}"/>
              </a:ext>
            </a:extLst>
          </p:cNvPr>
          <p:cNvSpPr txBox="1"/>
          <p:nvPr/>
        </p:nvSpPr>
        <p:spPr>
          <a:xfrm>
            <a:off x="6954571" y="5077889"/>
            <a:ext cx="157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NPS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E4B23-179B-C440-EF72-77D89DD766C9}"/>
              </a:ext>
            </a:extLst>
          </p:cNvPr>
          <p:cNvSpPr txBox="1"/>
          <p:nvPr/>
        </p:nvSpPr>
        <p:spPr>
          <a:xfrm>
            <a:off x="4983468" y="2345659"/>
            <a:ext cx="120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454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6AE2A-96AA-E89B-8A27-5425A9611F08}"/>
              </a:ext>
            </a:extLst>
          </p:cNvPr>
          <p:cNvSpPr txBox="1"/>
          <p:nvPr/>
        </p:nvSpPr>
        <p:spPr>
          <a:xfrm>
            <a:off x="5046787" y="3972478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187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64A87-D753-118C-29E1-2ABBA6726925}"/>
              </a:ext>
            </a:extLst>
          </p:cNvPr>
          <p:cNvSpPr txBox="1"/>
          <p:nvPr/>
        </p:nvSpPr>
        <p:spPr>
          <a:xfrm>
            <a:off x="9862740" y="2345659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477</a:t>
            </a:r>
            <a:r>
              <a:rPr lang="en-US" sz="3600" dirty="0">
                <a:solidFill>
                  <a:srgbClr val="D61F25"/>
                </a:solidFill>
              </a:rPr>
              <a:t> </a:t>
            </a:r>
            <a:endParaRPr lang="en-US" sz="3600" b="1" dirty="0">
              <a:solidFill>
                <a:srgbClr val="D61F2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0FFA8-1681-A0A7-A489-4DE6C73DD45D}"/>
              </a:ext>
            </a:extLst>
          </p:cNvPr>
          <p:cNvSpPr txBox="1"/>
          <p:nvPr/>
        </p:nvSpPr>
        <p:spPr>
          <a:xfrm>
            <a:off x="9881174" y="3972478"/>
            <a:ext cx="110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163</a:t>
            </a:r>
            <a:r>
              <a:rPr lang="en-US" sz="3600" dirty="0">
                <a:solidFill>
                  <a:srgbClr val="D61F25"/>
                </a:solidFill>
              </a:rPr>
              <a:t> </a:t>
            </a:r>
            <a:endParaRPr lang="en-US" sz="3600" b="1" dirty="0">
              <a:solidFill>
                <a:srgbClr val="D61F2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D0FCA-9160-E33F-A660-8717B4E623B9}"/>
              </a:ext>
            </a:extLst>
          </p:cNvPr>
          <p:cNvSpPr txBox="1"/>
          <p:nvPr/>
        </p:nvSpPr>
        <p:spPr>
          <a:xfrm>
            <a:off x="4983468" y="3154600"/>
            <a:ext cx="120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354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B4BD57-3200-878C-65E0-0C0DABB4EE88}"/>
              </a:ext>
            </a:extLst>
          </p:cNvPr>
          <p:cNvSpPr txBox="1"/>
          <p:nvPr/>
        </p:nvSpPr>
        <p:spPr>
          <a:xfrm>
            <a:off x="9845107" y="3154600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323</a:t>
            </a:r>
            <a:r>
              <a:rPr lang="en-US" sz="3600" dirty="0">
                <a:solidFill>
                  <a:srgbClr val="D61F25"/>
                </a:solidFill>
              </a:rPr>
              <a:t> </a:t>
            </a:r>
            <a:endParaRPr lang="en-US" sz="3600" b="1" dirty="0">
              <a:solidFill>
                <a:srgbClr val="D61F2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80F126-83EC-8106-495D-08D00E33F933}"/>
              </a:ext>
            </a:extLst>
          </p:cNvPr>
          <p:cNvSpPr txBox="1"/>
          <p:nvPr/>
        </p:nvSpPr>
        <p:spPr>
          <a:xfrm>
            <a:off x="4940988" y="5077889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27%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B8A277-5D93-3709-5865-23D8A525BA2B}"/>
              </a:ext>
            </a:extLst>
          </p:cNvPr>
          <p:cNvSpPr txBox="1"/>
          <p:nvPr/>
        </p:nvSpPr>
        <p:spPr>
          <a:xfrm>
            <a:off x="9771368" y="5002461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33%</a:t>
            </a:r>
            <a:r>
              <a:rPr lang="en-US" sz="3600" dirty="0">
                <a:solidFill>
                  <a:srgbClr val="D61F25"/>
                </a:solidFill>
              </a:rPr>
              <a:t> </a:t>
            </a:r>
            <a:endParaRPr lang="en-US" sz="3600" b="1" dirty="0">
              <a:solidFill>
                <a:srgbClr val="D61F2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041AD3-3905-0EB5-4C13-0C693EF24ABD}"/>
              </a:ext>
            </a:extLst>
          </p:cNvPr>
          <p:cNvSpPr txBox="1"/>
          <p:nvPr/>
        </p:nvSpPr>
        <p:spPr>
          <a:xfrm>
            <a:off x="7196623" y="2341537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Positive</a:t>
            </a:r>
            <a:endParaRPr lang="en-A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331BEA-6A94-4827-D38E-6664EB1C7A52}"/>
              </a:ext>
            </a:extLst>
          </p:cNvPr>
          <p:cNvSpPr txBox="1"/>
          <p:nvPr/>
        </p:nvSpPr>
        <p:spPr>
          <a:xfrm>
            <a:off x="7227457" y="3277672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Neutral</a:t>
            </a:r>
            <a:endParaRPr lang="en-AE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CE208-AD4B-3FB5-BE28-B8857249A40F}"/>
              </a:ext>
            </a:extLst>
          </p:cNvPr>
          <p:cNvSpPr txBox="1"/>
          <p:nvPr/>
        </p:nvSpPr>
        <p:spPr>
          <a:xfrm>
            <a:off x="7177764" y="409560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Negative</a:t>
            </a:r>
            <a:endParaRPr lang="en-AE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CDF013-E271-F06C-2714-5CC69E154024}"/>
              </a:ext>
            </a:extLst>
          </p:cNvPr>
          <p:cNvSpPr txBox="1"/>
          <p:nvPr/>
        </p:nvSpPr>
        <p:spPr>
          <a:xfrm>
            <a:off x="5171018" y="148445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995</a:t>
            </a:r>
          </a:p>
          <a:p>
            <a:pPr algn="ctr"/>
            <a:r>
              <a:rPr lang="en-US" b="1" dirty="0"/>
              <a:t>Posts</a:t>
            </a:r>
            <a:endParaRPr lang="en-AE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5F1BE1-1BF5-F2B7-5A7A-5ACB526EB559}"/>
              </a:ext>
            </a:extLst>
          </p:cNvPr>
          <p:cNvSpPr txBox="1"/>
          <p:nvPr/>
        </p:nvSpPr>
        <p:spPr>
          <a:xfrm>
            <a:off x="10083152" y="1400478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963</a:t>
            </a:r>
          </a:p>
          <a:p>
            <a:pPr algn="ctr"/>
            <a:r>
              <a:rPr lang="en-US" b="1" dirty="0"/>
              <a:t>Post</a:t>
            </a:r>
            <a:endParaRPr lang="en-AE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3F6D6E-4706-889D-204B-693B16EE301F}"/>
              </a:ext>
            </a:extLst>
          </p:cNvPr>
          <p:cNvSpPr txBox="1"/>
          <p:nvPr/>
        </p:nvSpPr>
        <p:spPr>
          <a:xfrm>
            <a:off x="6744259" y="5759104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Positive - Negative</a:t>
            </a:r>
            <a:endParaRPr lang="en-AE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77F68B-2B7E-07E6-A552-6783BF9C4104}"/>
              </a:ext>
            </a:extLst>
          </p:cNvPr>
          <p:cNvSpPr txBox="1"/>
          <p:nvPr/>
        </p:nvSpPr>
        <p:spPr>
          <a:xfrm>
            <a:off x="7039104" y="612843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Posts</a:t>
            </a:r>
            <a:endParaRPr lang="en-AE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D01C03-FB8F-87D2-0FBE-CBC7C77F179B}"/>
              </a:ext>
            </a:extLst>
          </p:cNvPr>
          <p:cNvCxnSpPr/>
          <p:nvPr/>
        </p:nvCxnSpPr>
        <p:spPr>
          <a:xfrm>
            <a:off x="6744259" y="6128436"/>
            <a:ext cx="228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26A7C2-7CC5-FF35-14E2-E2755251664B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437E47-2A56-D2B3-09CF-3B8D5FD34435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200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813</Words>
  <Application>Microsoft Office PowerPoint</Application>
  <PresentationFormat>Widescreen</PresentationFormat>
  <Paragraphs>223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Arial Rounded MT Bold</vt:lpstr>
      <vt:lpstr>Calibri</vt:lpstr>
      <vt:lpstr>Neue Haas Grotesk Text Pro</vt:lpstr>
      <vt:lpstr>system-ui</vt:lpstr>
      <vt:lpstr>AccentBoxVTI</vt:lpstr>
      <vt:lpstr>Understanding  Pepsi and Coca-Cola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 naris</dc:creator>
  <cp:lastModifiedBy>ab naris</cp:lastModifiedBy>
  <cp:revision>23</cp:revision>
  <dcterms:created xsi:type="dcterms:W3CDTF">2024-11-21T04:13:01Z</dcterms:created>
  <dcterms:modified xsi:type="dcterms:W3CDTF">2024-11-22T04:18:41Z</dcterms:modified>
</cp:coreProperties>
</file>